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4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5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7"/>
  </p:notesMasterIdLst>
  <p:sldIdLst>
    <p:sldId id="257" r:id="rId2"/>
    <p:sldId id="329" r:id="rId3"/>
    <p:sldId id="406" r:id="rId4"/>
    <p:sldId id="396" r:id="rId5"/>
    <p:sldId id="402" r:id="rId6"/>
    <p:sldId id="418" r:id="rId7"/>
    <p:sldId id="407" r:id="rId8"/>
    <p:sldId id="415" r:id="rId9"/>
    <p:sldId id="416" r:id="rId10"/>
    <p:sldId id="417" r:id="rId11"/>
    <p:sldId id="412" r:id="rId12"/>
    <p:sldId id="414" r:id="rId13"/>
    <p:sldId id="413" r:id="rId14"/>
    <p:sldId id="410" r:id="rId15"/>
    <p:sldId id="411" r:id="rId16"/>
  </p:sldIdLst>
  <p:sldSz cx="12192000" cy="6858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B4B"/>
    <a:srgbClr val="C9C9C9"/>
    <a:srgbClr val="71A8D9"/>
    <a:srgbClr val="4472C4"/>
    <a:srgbClr val="BBC5D7"/>
    <a:srgbClr val="BDC7D9"/>
    <a:srgbClr val="5A81C7"/>
    <a:srgbClr val="578DAC"/>
    <a:srgbClr val="0099FF"/>
    <a:srgbClr val="F2A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6" autoAdjust="0"/>
    <p:restoredTop sz="96383" autoAdjust="0"/>
  </p:normalViewPr>
  <p:slideViewPr>
    <p:cSldViewPr snapToGrid="0">
      <p:cViewPr varScale="1">
        <p:scale>
          <a:sx n="89" d="100"/>
          <a:sy n="89" d="100"/>
        </p:scale>
        <p:origin x="10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5일 이상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코로나 이전(2017~2019)</c:v>
                </c:pt>
                <c:pt idx="1">
                  <c:v>코로나 이후(2020~2021)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60.8</c:v>
                </c:pt>
                <c:pt idx="1">
                  <c:v>23.3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5-4AAF-B499-607610F319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4일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코로나 이전(2017~2019)</c:v>
                </c:pt>
                <c:pt idx="1">
                  <c:v>코로나 이후(2020~2021)</c:v>
                </c:pt>
              </c:strCache>
            </c:strRef>
          </c:cat>
          <c:val>
            <c:numRef>
              <c:f>Sheet1!$C$2:$C$3</c:f>
              <c:numCache>
                <c:formatCode>0.0</c:formatCode>
                <c:ptCount val="2"/>
                <c:pt idx="0">
                  <c:v>31.1</c:v>
                </c:pt>
                <c:pt idx="1">
                  <c:v>13.8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35-4AAF-B499-607610F319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3일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코로나 이전(2017~2019)</c:v>
                </c:pt>
                <c:pt idx="1">
                  <c:v>코로나 이후(2020~2021)</c:v>
                </c:pt>
              </c:strCache>
            </c:strRef>
          </c:cat>
          <c:val>
            <c:numRef>
              <c:f>Sheet1!$D$2:$D$3</c:f>
              <c:numCache>
                <c:formatCode>0.0</c:formatCode>
                <c:ptCount val="2"/>
                <c:pt idx="0">
                  <c:v>4.7</c:v>
                </c:pt>
                <c:pt idx="1">
                  <c:v>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35-4AAF-B499-607610F319E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2일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.16273814397981887"/>
                  <c:y val="6.867501875595073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135-4AAF-B499-607610F319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코로나 이전(2017~2019)</c:v>
                </c:pt>
                <c:pt idx="1">
                  <c:v>코로나 이후(2020~2021)</c:v>
                </c:pt>
              </c:strCache>
            </c:strRef>
          </c:cat>
          <c:val>
            <c:numRef>
              <c:f>Sheet1!$E$2:$E$3</c:f>
              <c:numCache>
                <c:formatCode>0.0</c:formatCode>
                <c:ptCount val="2"/>
                <c:pt idx="0">
                  <c:v>1.6</c:v>
                </c:pt>
                <c:pt idx="1">
                  <c:v>11.4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35-4AAF-B499-607610F319E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1일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.16438921841506693"/>
                  <c:y val="2.797871134501694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135-4AAF-B499-607610F319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코로나 이전(2017~2019)</c:v>
                </c:pt>
                <c:pt idx="1">
                  <c:v>코로나 이후(2020~2021)</c:v>
                </c:pt>
              </c:strCache>
            </c:strRef>
          </c:cat>
          <c:val>
            <c:numRef>
              <c:f>Sheet1!$F$2:$F$3</c:f>
              <c:numCache>
                <c:formatCode>0.0</c:formatCode>
                <c:ptCount val="2"/>
                <c:pt idx="0">
                  <c:v>1.7</c:v>
                </c:pt>
                <c:pt idx="1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35-4AAF-B499-607610F319E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캠퍼스 생활이 거의 없음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135-4AAF-B499-607610F319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코로나 이전(2017~2019)</c:v>
                </c:pt>
                <c:pt idx="1">
                  <c:v>코로나 이후(2020~2021)</c:v>
                </c:pt>
              </c:strCache>
            </c:strRef>
          </c:cat>
          <c:val>
            <c:numRef>
              <c:f>Sheet1!$G$2:$G$3</c:f>
              <c:numCache>
                <c:formatCode>0.0</c:formatCode>
                <c:ptCount val="2"/>
                <c:pt idx="0">
                  <c:v>0</c:v>
                </c:pt>
                <c:pt idx="1">
                  <c:v>32.9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135-4AAF-B499-607610F319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예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34.4</c:v>
                </c:pt>
                <c:pt idx="1">
                  <c:v>36.6</c:v>
                </c:pt>
                <c:pt idx="2">
                  <c:v>40.799999999999997</c:v>
                </c:pt>
                <c:pt idx="3">
                  <c:v>32.299999999999997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5-4AAF-B499-607610F319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아니오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65.599999999999994</c:v>
                </c:pt>
                <c:pt idx="1">
                  <c:v>63.4</c:v>
                </c:pt>
                <c:pt idx="2">
                  <c:v>59.2</c:v>
                </c:pt>
                <c:pt idx="3">
                  <c:v>67.7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35-4AAF-B499-607610F319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2000" dirty="0"/>
              <a:t>온라인 </a:t>
            </a:r>
            <a:r>
              <a:rPr lang="ko-KR" altLang="en-US" sz="2000"/>
              <a:t>수업 </a:t>
            </a:r>
            <a:r>
              <a:rPr lang="ko-KR" altLang="en-US" sz="2000" smtClean="0"/>
              <a:t>학습량</a:t>
            </a:r>
            <a:r>
              <a:rPr lang="en-US" altLang="ko-KR" sz="2000" smtClean="0"/>
              <a:t>(%)</a:t>
            </a:r>
            <a:endParaRPr lang="ko-KR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매우 많다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15.6</c:v>
                </c:pt>
                <c:pt idx="1">
                  <c:v>17.600000000000001</c:v>
                </c:pt>
                <c:pt idx="2">
                  <c:v>17.399999999999999</c:v>
                </c:pt>
                <c:pt idx="3">
                  <c:v>15.6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5-4AAF-B499-607610F319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많다</c:v>
                </c:pt>
              </c:strCache>
            </c:strRef>
          </c:tx>
          <c:spPr>
            <a:solidFill>
              <a:srgbClr val="71A8D9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23.7</c:v>
                </c:pt>
                <c:pt idx="1">
                  <c:v>26.1</c:v>
                </c:pt>
                <c:pt idx="2">
                  <c:v>25.6</c:v>
                </c:pt>
                <c:pt idx="3">
                  <c:v>22.8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35-4AAF-B499-607610F319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보통이다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44.5</c:v>
                </c:pt>
                <c:pt idx="1">
                  <c:v>41.2</c:v>
                </c:pt>
                <c:pt idx="2">
                  <c:v>42.1</c:v>
                </c:pt>
                <c:pt idx="3">
                  <c:v>41.5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35-4AAF-B499-607610F319E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적다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Sheet1!$E$2:$E$5</c:f>
              <c:numCache>
                <c:formatCode>0.0</c:formatCode>
                <c:ptCount val="4"/>
                <c:pt idx="0">
                  <c:v>13.4</c:v>
                </c:pt>
                <c:pt idx="1">
                  <c:v>11.8</c:v>
                </c:pt>
                <c:pt idx="2">
                  <c:v>11.3</c:v>
                </c:pt>
                <c:pt idx="3">
                  <c:v>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35-4AAF-B499-607610F319E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매우 적다</c:v>
                </c:pt>
              </c:strCache>
            </c:strRef>
          </c:tx>
          <c:spPr>
            <a:solidFill>
              <a:srgbClr val="EB8B4B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9.3354008547978526E-2"/>
                  <c:y val="2.28916729186502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6D-4341-9EFD-93A19C2D8A51}"/>
                </c:ext>
              </c:extLst>
            </c:dLbl>
            <c:dLbl>
              <c:idx val="1"/>
              <c:layout>
                <c:manualLayout>
                  <c:x val="9.56309355857341E-2"/>
                  <c:y val="2.28916729186502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6D-4341-9EFD-93A19C2D8A51}"/>
                </c:ext>
              </c:extLst>
            </c:dLbl>
            <c:dLbl>
              <c:idx val="2"/>
              <c:layout>
                <c:manualLayout>
                  <c:x val="9.3354008547978443E-2"/>
                  <c:y val="2.289167291865024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6D-4341-9EFD-93A19C2D8A51}"/>
                </c:ext>
              </c:extLst>
            </c:dLbl>
            <c:dLbl>
              <c:idx val="3"/>
              <c:layout>
                <c:manualLayout>
                  <c:x val="9.1077081510222951E-2"/>
                  <c:y val="1.78046344922835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6D-4341-9EFD-93A19C2D8A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Sheet1!$F$2:$F$5</c:f>
              <c:numCache>
                <c:formatCode>0.0</c:formatCode>
                <c:ptCount val="4"/>
                <c:pt idx="0">
                  <c:v>2.8</c:v>
                </c:pt>
                <c:pt idx="1">
                  <c:v>3.4</c:v>
                </c:pt>
                <c:pt idx="2">
                  <c:v>3.6</c:v>
                </c:pt>
                <c:pt idx="3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35-4AAF-B499-607610F319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2000" dirty="0"/>
              <a:t>온라인 </a:t>
            </a:r>
            <a:r>
              <a:rPr lang="ko-KR" altLang="en-US" sz="2000"/>
              <a:t>수업 </a:t>
            </a:r>
            <a:r>
              <a:rPr lang="ko-KR" altLang="en-US" sz="2000" smtClean="0"/>
              <a:t>집중도</a:t>
            </a:r>
            <a:r>
              <a:rPr lang="en-US" altLang="ko-KR" sz="2000" smtClean="0"/>
              <a:t>(%)</a:t>
            </a:r>
            <a:endParaRPr lang="en-US" altLang="ko-KR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매우 어렵다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16.399999999999999</c:v>
                </c:pt>
                <c:pt idx="1">
                  <c:v>18.899999999999999</c:v>
                </c:pt>
                <c:pt idx="2">
                  <c:v>19.7</c:v>
                </c:pt>
                <c:pt idx="3">
                  <c:v>18.5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39-44C3-83F1-8ECDE77490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어렵다</c:v>
                </c:pt>
              </c:strCache>
            </c:strRef>
          </c:tx>
          <c:spPr>
            <a:solidFill>
              <a:srgbClr val="71A8D9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28.8</c:v>
                </c:pt>
                <c:pt idx="1">
                  <c:v>25.5</c:v>
                </c:pt>
                <c:pt idx="2">
                  <c:v>25</c:v>
                </c:pt>
                <c:pt idx="3">
                  <c:v>26.8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39-44C3-83F1-8ECDE774904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보통이다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29.1</c:v>
                </c:pt>
                <c:pt idx="1">
                  <c:v>30</c:v>
                </c:pt>
                <c:pt idx="2">
                  <c:v>28.6</c:v>
                </c:pt>
                <c:pt idx="3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39-44C3-83F1-8ECDE774904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쉽다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Sheet1!$E$2:$E$5</c:f>
              <c:numCache>
                <c:formatCode>0.0</c:formatCode>
                <c:ptCount val="4"/>
                <c:pt idx="0">
                  <c:v>17.100000000000001</c:v>
                </c:pt>
                <c:pt idx="1">
                  <c:v>15.7</c:v>
                </c:pt>
                <c:pt idx="2">
                  <c:v>15.8</c:v>
                </c:pt>
                <c:pt idx="3">
                  <c:v>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39-44C3-83F1-8ECDE774904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매우 쉽다</c:v>
                </c:pt>
              </c:strCache>
            </c:strRef>
          </c:tx>
          <c:spPr>
            <a:solidFill>
              <a:srgbClr val="EB8B4B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Sheet1!$F$2:$F$5</c:f>
              <c:numCache>
                <c:formatCode>0.0</c:formatCode>
                <c:ptCount val="4"/>
                <c:pt idx="0">
                  <c:v>8.6</c:v>
                </c:pt>
                <c:pt idx="1">
                  <c:v>9.9</c:v>
                </c:pt>
                <c:pt idx="2">
                  <c:v>10.8</c:v>
                </c:pt>
                <c:pt idx="3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239-44C3-83F1-8ECDE774904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2000"/>
              <a:t>교수와의 </a:t>
            </a:r>
            <a:r>
              <a:rPr lang="ko-KR" altLang="en-US" sz="2000" smtClean="0"/>
              <a:t>소통</a:t>
            </a:r>
            <a:r>
              <a:rPr lang="en-US" altLang="ko-KR" sz="2000" smtClean="0"/>
              <a:t>(%)</a:t>
            </a:r>
            <a:endParaRPr lang="ko-KR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매우 많다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6.2</c:v>
                </c:pt>
                <c:pt idx="1">
                  <c:v>6.1</c:v>
                </c:pt>
                <c:pt idx="2">
                  <c:v>7</c:v>
                </c:pt>
                <c:pt idx="3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5-4AAF-B499-607610F319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많다</c:v>
                </c:pt>
              </c:strCache>
            </c:strRef>
          </c:tx>
          <c:spPr>
            <a:solidFill>
              <a:srgbClr val="71A8D9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12</c:v>
                </c:pt>
                <c:pt idx="1">
                  <c:v>11.5</c:v>
                </c:pt>
                <c:pt idx="2">
                  <c:v>11.9</c:v>
                </c:pt>
                <c:pt idx="3">
                  <c:v>13.7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35-4AAF-B499-607610F319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보통이다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46.1</c:v>
                </c:pt>
                <c:pt idx="1">
                  <c:v>43.6</c:v>
                </c:pt>
                <c:pt idx="2">
                  <c:v>42.9</c:v>
                </c:pt>
                <c:pt idx="3">
                  <c:v>41.5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35-4AAF-B499-607610F319E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적다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Sheet1!$E$2:$E$5</c:f>
              <c:numCache>
                <c:formatCode>0.0</c:formatCode>
                <c:ptCount val="4"/>
                <c:pt idx="0">
                  <c:v>26.3</c:v>
                </c:pt>
                <c:pt idx="1">
                  <c:v>25.6</c:v>
                </c:pt>
                <c:pt idx="2">
                  <c:v>26.2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35-4AAF-B499-607610F319E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매우 적다</c:v>
                </c:pt>
              </c:strCache>
            </c:strRef>
          </c:tx>
          <c:spPr>
            <a:solidFill>
              <a:srgbClr val="EB8B4B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Sheet1!$F$2:$F$5</c:f>
              <c:numCache>
                <c:formatCode>0.0</c:formatCode>
                <c:ptCount val="4"/>
                <c:pt idx="0">
                  <c:v>9.5</c:v>
                </c:pt>
                <c:pt idx="1">
                  <c:v>13.2</c:v>
                </c:pt>
                <c:pt idx="2">
                  <c:v>12.1</c:v>
                </c:pt>
                <c:pt idx="3">
                  <c:v>12.1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35-4AAF-B499-607610F319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2000"/>
              <a:t>학우들과 </a:t>
            </a:r>
            <a:r>
              <a:rPr lang="ko-KR" altLang="en-US" sz="2000" smtClean="0"/>
              <a:t>교류</a:t>
            </a:r>
            <a:r>
              <a:rPr lang="en-US" altLang="ko-KR" sz="2000" smtClean="0"/>
              <a:t>(%)</a:t>
            </a:r>
            <a:endParaRPr lang="ko-KR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매우 많다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9.3579430281527251E-2"/>
                  <c:y val="-3.100267350900341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D3-43B0-BA57-A08E94062872}"/>
                </c:ext>
              </c:extLst>
            </c:dLbl>
            <c:dLbl>
              <c:idx val="1"/>
              <c:layout>
                <c:manualLayout>
                  <c:x val="0.10042670566798047"/>
                  <c:y val="-2.818424864454846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D3-43B0-BA57-A08E94062872}"/>
                </c:ext>
              </c:extLst>
            </c:dLbl>
            <c:dLbl>
              <c:idx val="2"/>
              <c:layout>
                <c:manualLayout>
                  <c:x val="9.8144280539162812E-2"/>
                  <c:y val="-3.100267350900331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D3-43B0-BA57-A08E94062872}"/>
                </c:ext>
              </c:extLst>
            </c:dLbl>
            <c:dLbl>
              <c:idx val="3"/>
              <c:layout>
                <c:manualLayout>
                  <c:x val="9.5861945269601873E-2"/>
                  <c:y val="-2.818424864454856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596898202221782E-2"/>
                      <c:h val="8.64129063441855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2CD3-43B0-BA57-A08E940628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3.3</c:v>
                </c:pt>
                <c:pt idx="1">
                  <c:v>4</c:v>
                </c:pt>
                <c:pt idx="2">
                  <c:v>4.5999999999999996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39-44C3-83F1-8ECDE77490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많다</c:v>
                </c:pt>
              </c:strCache>
            </c:strRef>
          </c:tx>
          <c:spPr>
            <a:solidFill>
              <a:srgbClr val="71A8D9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6</c:v>
                </c:pt>
                <c:pt idx="1">
                  <c:v>4.4000000000000004</c:v>
                </c:pt>
                <c:pt idx="2">
                  <c:v>5.6</c:v>
                </c:pt>
                <c:pt idx="3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39-44C3-83F1-8ECDE774904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보통이다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27.1</c:v>
                </c:pt>
                <c:pt idx="1">
                  <c:v>26.6</c:v>
                </c:pt>
                <c:pt idx="2">
                  <c:v>26.4</c:v>
                </c:pt>
                <c:pt idx="3">
                  <c:v>29.9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39-44C3-83F1-8ECDE774904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적다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Sheet1!$E$2:$E$5</c:f>
              <c:numCache>
                <c:formatCode>0.0</c:formatCode>
                <c:ptCount val="4"/>
                <c:pt idx="0">
                  <c:v>33</c:v>
                </c:pt>
                <c:pt idx="1">
                  <c:v>31.9</c:v>
                </c:pt>
                <c:pt idx="2">
                  <c:v>33.5</c:v>
                </c:pt>
                <c:pt idx="3">
                  <c:v>27.9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39-44C3-83F1-8ECDE774904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매우 적다</c:v>
                </c:pt>
              </c:strCache>
            </c:strRef>
          </c:tx>
          <c:spPr>
            <a:solidFill>
              <a:srgbClr val="EB8B4B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Sheet1!$F$2:$F$5</c:f>
              <c:numCache>
                <c:formatCode>0.0</c:formatCode>
                <c:ptCount val="4"/>
                <c:pt idx="0">
                  <c:v>30.5</c:v>
                </c:pt>
                <c:pt idx="1">
                  <c:v>33</c:v>
                </c:pt>
                <c:pt idx="2">
                  <c:v>29.9</c:v>
                </c:pt>
                <c:pt idx="3">
                  <c:v>32.6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239-44C3-83F1-8ECDE774904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2000" dirty="0"/>
              <a:t>팀 프로젝트 </a:t>
            </a:r>
            <a:r>
              <a:rPr lang="ko-KR" altLang="en-US" sz="2000"/>
              <a:t>등 </a:t>
            </a:r>
            <a:r>
              <a:rPr lang="ko-KR" altLang="en-US" sz="2000" smtClean="0"/>
              <a:t>학습활동</a:t>
            </a:r>
            <a:r>
              <a:rPr lang="en-US" altLang="ko-KR" sz="2000" smtClean="0"/>
              <a:t>(%)</a:t>
            </a:r>
            <a:endParaRPr lang="ko-KR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매우 많다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6.9</c:v>
                </c:pt>
                <c:pt idx="1">
                  <c:v>6.8</c:v>
                </c:pt>
                <c:pt idx="2">
                  <c:v>11.5</c:v>
                </c:pt>
                <c:pt idx="3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5-4AAF-B499-607610F319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많다</c:v>
                </c:pt>
              </c:strCache>
            </c:strRef>
          </c:tx>
          <c:spPr>
            <a:solidFill>
              <a:srgbClr val="71A8D9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15.4</c:v>
                </c:pt>
                <c:pt idx="1">
                  <c:v>17.399999999999999</c:v>
                </c:pt>
                <c:pt idx="2">
                  <c:v>19.2</c:v>
                </c:pt>
                <c:pt idx="3">
                  <c:v>17.5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35-4AAF-B499-607610F319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보통이다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47.7</c:v>
                </c:pt>
                <c:pt idx="1">
                  <c:v>44.8</c:v>
                </c:pt>
                <c:pt idx="2">
                  <c:v>42.7</c:v>
                </c:pt>
                <c:pt idx="3">
                  <c:v>43.1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35-4AAF-B499-607610F319E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적다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Sheet1!$E$2:$E$5</c:f>
              <c:numCache>
                <c:formatCode>0.0</c:formatCode>
                <c:ptCount val="4"/>
                <c:pt idx="0">
                  <c:v>20.9</c:v>
                </c:pt>
                <c:pt idx="1">
                  <c:v>20.6</c:v>
                </c:pt>
                <c:pt idx="2">
                  <c:v>18.7</c:v>
                </c:pt>
                <c:pt idx="3">
                  <c:v>18.3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35-4AAF-B499-607610F319E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매우 적다</c:v>
                </c:pt>
              </c:strCache>
            </c:strRef>
          </c:tx>
          <c:spPr>
            <a:solidFill>
              <a:srgbClr val="EB8B4B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Sheet1!$F$2:$F$5</c:f>
              <c:numCache>
                <c:formatCode>0.0</c:formatCode>
                <c:ptCount val="4"/>
                <c:pt idx="0">
                  <c:v>9</c:v>
                </c:pt>
                <c:pt idx="1">
                  <c:v>10.3</c:v>
                </c:pt>
                <c:pt idx="2">
                  <c:v>7.9</c:v>
                </c:pt>
                <c:pt idx="3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35-4AAF-B499-607610F319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2000" dirty="0"/>
              <a:t>온라인 </a:t>
            </a:r>
            <a:r>
              <a:rPr lang="ko-KR" altLang="en-US" sz="2000"/>
              <a:t>수업 </a:t>
            </a:r>
            <a:r>
              <a:rPr lang="ko-KR" altLang="en-US" sz="2000" smtClean="0"/>
              <a:t>만족도</a:t>
            </a:r>
            <a:r>
              <a:rPr lang="en-US" altLang="ko-KR" sz="2000" smtClean="0"/>
              <a:t>(%)</a:t>
            </a:r>
            <a:endParaRPr lang="ko-KR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매우 만족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24.8</c:v>
                </c:pt>
                <c:pt idx="1">
                  <c:v>25</c:v>
                </c:pt>
                <c:pt idx="2">
                  <c:v>24.5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39-44C3-83F1-8ECDE77490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만족</c:v>
                </c:pt>
              </c:strCache>
            </c:strRef>
          </c:tx>
          <c:spPr>
            <a:solidFill>
              <a:srgbClr val="71A8D9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29.8</c:v>
                </c:pt>
                <c:pt idx="1">
                  <c:v>29.8</c:v>
                </c:pt>
                <c:pt idx="2">
                  <c:v>26.4</c:v>
                </c:pt>
                <c:pt idx="3">
                  <c:v>26.8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39-44C3-83F1-8ECDE774904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보통이다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33.799999999999997</c:v>
                </c:pt>
                <c:pt idx="1">
                  <c:v>34.6</c:v>
                </c:pt>
                <c:pt idx="2">
                  <c:v>37.1</c:v>
                </c:pt>
                <c:pt idx="3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39-44C3-83F1-8ECDE774904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불만족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Sheet1!$E$2:$E$5</c:f>
              <c:numCache>
                <c:formatCode>0.0</c:formatCode>
                <c:ptCount val="4"/>
                <c:pt idx="0">
                  <c:v>6.8</c:v>
                </c:pt>
                <c:pt idx="1">
                  <c:v>6.7</c:v>
                </c:pt>
                <c:pt idx="2">
                  <c:v>8</c:v>
                </c:pt>
                <c:pt idx="3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39-44C3-83F1-8ECDE774904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매우 불만족</c:v>
                </c:pt>
              </c:strCache>
            </c:strRef>
          </c:tx>
          <c:spPr>
            <a:solidFill>
              <a:srgbClr val="EB8B4B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Sheet1!$F$2:$F$5</c:f>
              <c:numCache>
                <c:formatCode>0.0</c:formatCode>
                <c:ptCount val="4"/>
                <c:pt idx="0">
                  <c:v>4.8</c:v>
                </c:pt>
                <c:pt idx="1">
                  <c:v>3.9</c:v>
                </c:pt>
                <c:pt idx="2">
                  <c:v>4.2</c:v>
                </c:pt>
                <c:pt idx="3">
                  <c:v>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239-44C3-83F1-8ECDE774904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/>
              <a:t>학사 </a:t>
            </a:r>
            <a:r>
              <a:rPr lang="ko-KR" altLang="en-US"/>
              <a:t>행정 </a:t>
            </a:r>
            <a:r>
              <a:rPr lang="ko-KR" altLang="en-US" smtClean="0"/>
              <a:t>안내</a:t>
            </a:r>
            <a:r>
              <a:rPr lang="en-US" altLang="ko-KR" smtClean="0"/>
              <a:t>(%)</a:t>
            </a:r>
            <a:endParaRPr lang="ko-K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그렇다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31.7</c:v>
                </c:pt>
                <c:pt idx="1">
                  <c:v>31.6</c:v>
                </c:pt>
                <c:pt idx="2">
                  <c:v>31.3</c:v>
                </c:pt>
                <c:pt idx="3">
                  <c:v>32.200000000000003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5-4AAF-B499-607610F319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대체로 그렇다</c:v>
                </c:pt>
              </c:strCache>
            </c:strRef>
          </c:tx>
          <c:spPr>
            <a:solidFill>
              <a:srgbClr val="71A8D9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33.299999999999997</c:v>
                </c:pt>
                <c:pt idx="1">
                  <c:v>33.1</c:v>
                </c:pt>
                <c:pt idx="2">
                  <c:v>32.5</c:v>
                </c:pt>
                <c:pt idx="3">
                  <c:v>33.4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35-4AAF-B499-607610F319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보통이다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30.5</c:v>
                </c:pt>
                <c:pt idx="1">
                  <c:v>31.9</c:v>
                </c:pt>
                <c:pt idx="2">
                  <c:v>31.6</c:v>
                </c:pt>
                <c:pt idx="3">
                  <c:v>29.3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35-4AAF-B499-607610F319E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대체로 그렇지 않다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Sheet1!$E$2:$E$5</c:f>
              <c:numCache>
                <c:formatCode>0.0</c:formatCode>
                <c:ptCount val="4"/>
                <c:pt idx="0">
                  <c:v>2.2000000000000002</c:v>
                </c:pt>
                <c:pt idx="1">
                  <c:v>2</c:v>
                </c:pt>
                <c:pt idx="2">
                  <c:v>2.7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35-4AAF-B499-607610F319E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그렇지 않다</c:v>
                </c:pt>
              </c:strCache>
            </c:strRef>
          </c:tx>
          <c:spPr>
            <a:solidFill>
              <a:srgbClr val="EB8B4B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8.8800154472467377E-2"/>
                  <c:y val="2.54351921318336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EAD-4A1E-8481-69E05389E55E}"/>
                </c:ext>
              </c:extLst>
            </c:dLbl>
            <c:dLbl>
              <c:idx val="1"/>
              <c:layout>
                <c:manualLayout>
                  <c:x val="8.4246300396956228E-2"/>
                  <c:y val="2.54351921318336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AD-4A1E-8481-69E05389E55E}"/>
                </c:ext>
              </c:extLst>
            </c:dLbl>
            <c:dLbl>
              <c:idx val="2"/>
              <c:layout>
                <c:manualLayout>
                  <c:x val="8.6523227434711636E-2"/>
                  <c:y val="2.54351921318336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EAD-4A1E-8481-69E05389E55E}"/>
                </c:ext>
              </c:extLst>
            </c:dLbl>
            <c:dLbl>
              <c:idx val="3"/>
              <c:layout>
                <c:manualLayout>
                  <c:x val="8.6523227434711802E-2"/>
                  <c:y val="2.289167291865024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AD-4A1E-8481-69E05389E5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Sheet1!$F$2:$F$5</c:f>
              <c:numCache>
                <c:formatCode>0.0</c:formatCode>
                <c:ptCount val="4"/>
                <c:pt idx="0">
                  <c:v>2.2999999999999998</c:v>
                </c:pt>
                <c:pt idx="1">
                  <c:v>1.5</c:v>
                </c:pt>
                <c:pt idx="2">
                  <c:v>1.8</c:v>
                </c:pt>
                <c:pt idx="3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35-4AAF-B499-607610F319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/>
              <a:t>학습 </a:t>
            </a:r>
            <a:r>
              <a:rPr lang="ko-KR" altLang="en-US" smtClean="0"/>
              <a:t>지원</a:t>
            </a:r>
            <a:r>
              <a:rPr lang="en-US" altLang="ko-KR" smtClean="0"/>
              <a:t>(%)</a:t>
            </a:r>
            <a:endParaRPr lang="ko-K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그렇다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25.1</c:v>
                </c:pt>
                <c:pt idx="1">
                  <c:v>28</c:v>
                </c:pt>
                <c:pt idx="2">
                  <c:v>28.5</c:v>
                </c:pt>
                <c:pt idx="3">
                  <c:v>29.8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39-44C3-83F1-8ECDE77490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대체로 그렇다</c:v>
                </c:pt>
              </c:strCache>
            </c:strRef>
          </c:tx>
          <c:spPr>
            <a:solidFill>
              <a:srgbClr val="71A8D9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32</c:v>
                </c:pt>
                <c:pt idx="1">
                  <c:v>31.9</c:v>
                </c:pt>
                <c:pt idx="2">
                  <c:v>31.2</c:v>
                </c:pt>
                <c:pt idx="3">
                  <c:v>30.5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39-44C3-83F1-8ECDE774904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보통이다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35.9</c:v>
                </c:pt>
                <c:pt idx="1">
                  <c:v>34.200000000000003</c:v>
                </c:pt>
                <c:pt idx="2">
                  <c:v>34.799999999999997</c:v>
                </c:pt>
                <c:pt idx="3">
                  <c:v>34.6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39-44C3-83F1-8ECDE774904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대체로 그렇지 않다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Sheet1!$E$2:$E$5</c:f>
              <c:numCache>
                <c:formatCode>0.0</c:formatCode>
                <c:ptCount val="4"/>
                <c:pt idx="0">
                  <c:v>3.6</c:v>
                </c:pt>
                <c:pt idx="1">
                  <c:v>3.7</c:v>
                </c:pt>
                <c:pt idx="2">
                  <c:v>3.7</c:v>
                </c:pt>
                <c:pt idx="3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39-44C3-83F1-8ECDE774904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그렇지 않다</c:v>
                </c:pt>
              </c:strCache>
            </c:strRef>
          </c:tx>
          <c:spPr>
            <a:solidFill>
              <a:srgbClr val="EB8B4B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9.3579430281527251E-2"/>
                  <c:y val="2.543519213183358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86-472A-B141-223C5D2C579B}"/>
                </c:ext>
              </c:extLst>
            </c:dLbl>
            <c:dLbl>
              <c:idx val="1"/>
              <c:layout>
                <c:manualLayout>
                  <c:x val="9.1297005152709512E-2"/>
                  <c:y val="2.797871134501696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86-472A-B141-223C5D2C579B}"/>
                </c:ext>
              </c:extLst>
            </c:dLbl>
            <c:dLbl>
              <c:idx val="2"/>
              <c:layout>
                <c:manualLayout>
                  <c:x val="9.5861855410344823E-2"/>
                  <c:y val="3.052223055820032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86-472A-B141-223C5D2C579B}"/>
                </c:ext>
              </c:extLst>
            </c:dLbl>
            <c:dLbl>
              <c:idx val="3"/>
              <c:layout>
                <c:manualLayout>
                  <c:x val="8.9014580023891773E-2"/>
                  <c:y val="2.54351921318336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86-472A-B141-223C5D2C57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Sheet1!$F$2:$F$5</c:f>
              <c:numCache>
                <c:formatCode>0.0</c:formatCode>
                <c:ptCount val="4"/>
                <c:pt idx="0">
                  <c:v>3.4</c:v>
                </c:pt>
                <c:pt idx="1">
                  <c:v>2.2000000000000002</c:v>
                </c:pt>
                <c:pt idx="2">
                  <c:v>1.8</c:v>
                </c:pt>
                <c:pt idx="3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239-44C3-83F1-8ECDE774904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/>
              <a:t>진로 </a:t>
            </a:r>
            <a:r>
              <a:rPr lang="ko-KR" altLang="en-US"/>
              <a:t>개발 </a:t>
            </a:r>
            <a:r>
              <a:rPr lang="ko-KR" altLang="en-US" smtClean="0"/>
              <a:t>지원</a:t>
            </a:r>
            <a:r>
              <a:rPr lang="en-US" altLang="ko-KR" smtClean="0"/>
              <a:t>(%)</a:t>
            </a:r>
            <a:endParaRPr lang="ko-K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그렇다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26.2</c:v>
                </c:pt>
                <c:pt idx="1">
                  <c:v>31.2</c:v>
                </c:pt>
                <c:pt idx="2">
                  <c:v>32.6</c:v>
                </c:pt>
                <c:pt idx="3">
                  <c:v>32.799999999999997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5-4AAF-B499-607610F319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대체로 그렇다</c:v>
                </c:pt>
              </c:strCache>
            </c:strRef>
          </c:tx>
          <c:spPr>
            <a:solidFill>
              <a:srgbClr val="71A8D9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32.799999999999997</c:v>
                </c:pt>
                <c:pt idx="1">
                  <c:v>33</c:v>
                </c:pt>
                <c:pt idx="2">
                  <c:v>33.700000000000003</c:v>
                </c:pt>
                <c:pt idx="3">
                  <c:v>32.299999999999997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35-4AAF-B499-607610F319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보통이다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34.1</c:v>
                </c:pt>
                <c:pt idx="1">
                  <c:v>31.2</c:v>
                </c:pt>
                <c:pt idx="2">
                  <c:v>29.8</c:v>
                </c:pt>
                <c:pt idx="3">
                  <c:v>29.8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35-4AAF-B499-607610F319E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대체로 그렇지 않다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Sheet1!$E$2:$E$5</c:f>
              <c:numCache>
                <c:formatCode>0.0</c:formatCode>
                <c:ptCount val="4"/>
                <c:pt idx="0">
                  <c:v>3.6</c:v>
                </c:pt>
                <c:pt idx="1">
                  <c:v>2.7</c:v>
                </c:pt>
                <c:pt idx="2">
                  <c:v>2.2000000000000002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35-4AAF-B499-607610F319E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그렇지 않다</c:v>
                </c:pt>
              </c:strCache>
            </c:strRef>
          </c:tx>
          <c:spPr>
            <a:solidFill>
              <a:srgbClr val="EB8B4B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9.56309355857341E-2"/>
                  <c:y val="2.289167291865024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C6-4E36-84E8-31A93CD55C70}"/>
                </c:ext>
              </c:extLst>
            </c:dLbl>
            <c:dLbl>
              <c:idx val="1"/>
              <c:layout>
                <c:manualLayout>
                  <c:x val="9.56309355857341E-2"/>
                  <c:y val="2.289167291865024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C6-4E36-84E8-31A93CD55C70}"/>
                </c:ext>
              </c:extLst>
            </c:dLbl>
            <c:dLbl>
              <c:idx val="2"/>
              <c:layout>
                <c:manualLayout>
                  <c:x val="9.3354008547978443E-2"/>
                  <c:y val="2.54351921318336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4C6-4E36-84E8-31A93CD55C70}"/>
                </c:ext>
              </c:extLst>
            </c:dLbl>
            <c:dLbl>
              <c:idx val="3"/>
              <c:layout>
                <c:manualLayout>
                  <c:x val="9.1077081510222951E-2"/>
                  <c:y val="2.289167291865024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C6-4E36-84E8-31A93CD55C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Sheet1!$F$2:$F$5</c:f>
              <c:numCache>
                <c:formatCode>0.0</c:formatCode>
                <c:ptCount val="4"/>
                <c:pt idx="0">
                  <c:v>3.2</c:v>
                </c:pt>
                <c:pt idx="1">
                  <c:v>1.9</c:v>
                </c:pt>
                <c:pt idx="2">
                  <c:v>1.8</c:v>
                </c:pt>
                <c:pt idx="3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35-4AAF-B499-607610F319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학기당 4회 이상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.15351183265326832"/>
                  <c:y val="-2.54351921318336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650-4A40-AC0E-2880DC309C42}"/>
                </c:ext>
              </c:extLst>
            </c:dLbl>
            <c:dLbl>
              <c:idx val="1"/>
              <c:layout>
                <c:manualLayout>
                  <c:x val="0.14815676872350314"/>
                  <c:y val="-2.54351921318336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8A4-481B-A275-9418D7439F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코로나 이전(2017~2019)</c:v>
                </c:pt>
                <c:pt idx="1">
                  <c:v>코로나 이후(2020~2021)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3.8</c:v>
                </c:pt>
                <c:pt idx="1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5-4AAF-B499-607610F319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학기당 3회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layout>
                <c:manualLayout>
                  <c:x val="0.14815676872350314"/>
                  <c:y val="-6.358798032958401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8A4-481B-A275-9418D7439F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코로나 이전(2017~2019)</c:v>
                </c:pt>
                <c:pt idx="1">
                  <c:v>코로나 이후(2020~2021)</c:v>
                </c:pt>
              </c:strCache>
            </c:strRef>
          </c:cat>
          <c:val>
            <c:numRef>
              <c:f>Sheet1!$C$2:$C$3</c:f>
              <c:numCache>
                <c:formatCode>0.0</c:formatCode>
                <c:ptCount val="2"/>
                <c:pt idx="0">
                  <c:v>5.5</c:v>
                </c:pt>
                <c:pt idx="1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35-4AAF-B499-607610F319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학기당 2회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코로나 이전(2017~2019)</c:v>
                </c:pt>
                <c:pt idx="1">
                  <c:v>코로나 이후(2020~2021)</c:v>
                </c:pt>
              </c:strCache>
            </c:strRef>
          </c:cat>
          <c:val>
            <c:numRef>
              <c:f>Sheet1!$D$2:$D$3</c:f>
              <c:numCache>
                <c:formatCode>0.0</c:formatCode>
                <c:ptCount val="2"/>
                <c:pt idx="0">
                  <c:v>21.5</c:v>
                </c:pt>
                <c:pt idx="1">
                  <c:v>12.1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35-4AAF-B499-607610F319E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학기당 1회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코로나 이전(2017~2019)</c:v>
                </c:pt>
                <c:pt idx="1">
                  <c:v>코로나 이후(2020~2021)</c:v>
                </c:pt>
              </c:strCache>
            </c:strRef>
          </c:cat>
          <c:val>
            <c:numRef>
              <c:f>Sheet1!$E$2:$E$3</c:f>
              <c:numCache>
                <c:formatCode>0.0</c:formatCode>
                <c:ptCount val="2"/>
                <c:pt idx="0">
                  <c:v>41.4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35-4AAF-B499-607610F319E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온라인 비대면으로 면담 진행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135-4AAF-B499-607610F319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코로나 이전(2017~2019)</c:v>
                </c:pt>
                <c:pt idx="1">
                  <c:v>코로나 이후(2020~2021)</c:v>
                </c:pt>
              </c:strCache>
            </c:strRef>
          </c:cat>
          <c:val>
            <c:numRef>
              <c:f>Sheet1!$F$2:$F$3</c:f>
              <c:numCache>
                <c:formatCode>0.0</c:formatCode>
                <c:ptCount val="2"/>
                <c:pt idx="0">
                  <c:v>0</c:v>
                </c:pt>
                <c:pt idx="1">
                  <c:v>11.6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35-4AAF-B499-607610F319E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전혀 하지 않음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코로나 이전(2017~2019)</c:v>
                </c:pt>
                <c:pt idx="1">
                  <c:v>코로나 이후(2020~2021)</c:v>
                </c:pt>
              </c:strCache>
            </c:strRef>
          </c:cat>
          <c:val>
            <c:numRef>
              <c:f>Sheet1!$G$2:$G$3</c:f>
              <c:numCache>
                <c:formatCode>0.0</c:formatCode>
                <c:ptCount val="2"/>
                <c:pt idx="0">
                  <c:v>27.8</c:v>
                </c:pt>
                <c:pt idx="1">
                  <c:v>33.799999999999997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135-4AAF-B499-607610F319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/>
              <a:t>심리적 </a:t>
            </a:r>
            <a:r>
              <a:rPr lang="ko-KR" altLang="en-US" smtClean="0"/>
              <a:t>지원</a:t>
            </a:r>
            <a:r>
              <a:rPr lang="en-US" altLang="ko-KR" smtClean="0"/>
              <a:t>(%)</a:t>
            </a:r>
            <a:endParaRPr lang="ko-K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그렇다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18.600000000000001</c:v>
                </c:pt>
                <c:pt idx="1">
                  <c:v>23.3</c:v>
                </c:pt>
                <c:pt idx="2">
                  <c:v>25.5</c:v>
                </c:pt>
                <c:pt idx="3">
                  <c:v>27.2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39-44C3-83F1-8ECDE77490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대체로 그렇다</c:v>
                </c:pt>
              </c:strCache>
            </c:strRef>
          </c:tx>
          <c:spPr>
            <a:solidFill>
              <a:srgbClr val="71A8D9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22.3</c:v>
                </c:pt>
                <c:pt idx="1">
                  <c:v>24.4</c:v>
                </c:pt>
                <c:pt idx="2">
                  <c:v>23.8</c:v>
                </c:pt>
                <c:pt idx="3">
                  <c:v>25.9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39-44C3-83F1-8ECDE774904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보통이다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40.299999999999997</c:v>
                </c:pt>
                <c:pt idx="1">
                  <c:v>39.6</c:v>
                </c:pt>
                <c:pt idx="2">
                  <c:v>38.9</c:v>
                </c:pt>
                <c:pt idx="3">
                  <c:v>37.6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39-44C3-83F1-8ECDE774904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대체로 그렇지 않다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Sheet1!$E$2:$E$5</c:f>
              <c:numCache>
                <c:formatCode>0.0</c:formatCode>
                <c:ptCount val="4"/>
                <c:pt idx="0">
                  <c:v>10.6</c:v>
                </c:pt>
                <c:pt idx="1">
                  <c:v>7.6</c:v>
                </c:pt>
                <c:pt idx="2">
                  <c:v>6.7</c:v>
                </c:pt>
                <c:pt idx="3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39-44C3-83F1-8ECDE774904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그렇지 않다</c:v>
                </c:pt>
              </c:strCache>
            </c:strRef>
          </c:tx>
          <c:spPr>
            <a:solidFill>
              <a:srgbClr val="EB8B4B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Sheet1!$F$2:$F$5</c:f>
              <c:numCache>
                <c:formatCode>0.0</c:formatCode>
                <c:ptCount val="4"/>
                <c:pt idx="0">
                  <c:v>8.1</c:v>
                </c:pt>
                <c:pt idx="1">
                  <c:v>5.0999999999999996</c:v>
                </c:pt>
                <c:pt idx="2">
                  <c:v>5</c:v>
                </c:pt>
                <c:pt idx="3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239-44C3-83F1-8ECDE774904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/>
              <a:t>전공 만족도</a:t>
            </a:r>
            <a:endParaRPr lang="ko-K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6342663711733218E-2"/>
          <c:y val="0.14762585513316223"/>
          <c:w val="0.92731467257653355"/>
          <c:h val="0.76268766045719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그렇다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B8B4B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92E1-4C7D-BA98-15C4CAEC50B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코로나 이전(2017~2019)</c:v>
                </c:pt>
                <c:pt idx="1">
                  <c:v>코로나 이후(2020~2021)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3.96</c:v>
                </c:pt>
                <c:pt idx="1">
                  <c:v>4.04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9F-4CBB-AC3A-7B0FE744015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  <c:max val="4.5"/>
          <c:min val="3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/>
              <a:t>전공 교육 만족도</a:t>
            </a:r>
            <a:endParaRPr lang="ko-K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6342663711733218E-2"/>
          <c:y val="0.14762585513316223"/>
          <c:w val="0.92731467257653355"/>
          <c:h val="0.76268766045719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그렇다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B8B4B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5B05-4144-90E5-30D1D3B247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코로나 이전(2017~2019)</c:v>
                </c:pt>
                <c:pt idx="1">
                  <c:v>코로나 이후(2020~2021)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3.85</c:v>
                </c:pt>
                <c:pt idx="1">
                  <c:v>3.95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05-4144-90E5-30D1D3B2477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  <c:max val="4.5"/>
          <c:min val="3"/>
        </c:scaling>
        <c:delete val="1"/>
        <c:axPos val="l"/>
        <c:numFmt formatCode="0.00" sourceLinked="1"/>
        <c:majorTickMark val="out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/>
              <a:t>교양 교육 만족도</a:t>
            </a:r>
            <a:endParaRPr lang="ko-K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6342663711733218E-2"/>
          <c:y val="0.14762585513316223"/>
          <c:w val="0.92731467257653355"/>
          <c:h val="0.76268766045719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그렇다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B8B4B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76-42C4-84C9-C6F4285B992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코로나 이전(2017~2019)</c:v>
                </c:pt>
                <c:pt idx="1">
                  <c:v>코로나 이후(2020~2021)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3.45</c:v>
                </c:pt>
                <c:pt idx="1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76-42C4-84C9-C6F4285B992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  <c:max val="4.5"/>
          <c:min val="3"/>
        </c:scaling>
        <c:delete val="1"/>
        <c:axPos val="l"/>
        <c:numFmt formatCode="0.00" sourceLinked="1"/>
        <c:majorTickMark val="out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/>
              <a:t>평균 </a:t>
            </a:r>
            <a:r>
              <a:rPr lang="ko-KR" altLang="en-US"/>
              <a:t>등교일 </a:t>
            </a:r>
            <a:r>
              <a:rPr lang="ko-KR" altLang="en-US" smtClean="0"/>
              <a:t>수</a:t>
            </a:r>
            <a:r>
              <a:rPr lang="en-US" altLang="ko-KR" smtClean="0"/>
              <a:t>(%)</a:t>
            </a:r>
            <a:endParaRPr lang="ko-K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5일 이상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26.5</c:v>
                </c:pt>
                <c:pt idx="1">
                  <c:v>25.2</c:v>
                </c:pt>
                <c:pt idx="2">
                  <c:v>27.5</c:v>
                </c:pt>
                <c:pt idx="3">
                  <c:v>20.9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5-4AAF-B499-607610F319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4일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14.9</c:v>
                </c:pt>
                <c:pt idx="1">
                  <c:v>16.100000000000001</c:v>
                </c:pt>
                <c:pt idx="2">
                  <c:v>14.5</c:v>
                </c:pt>
                <c:pt idx="3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35-4AAF-B499-607610F319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3일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12.6</c:v>
                </c:pt>
                <c:pt idx="1">
                  <c:v>11.6</c:v>
                </c:pt>
                <c:pt idx="2">
                  <c:v>14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35-4AAF-B499-607610F319E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2일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Sheet1!$E$2:$E$5</c:f>
              <c:numCache>
                <c:formatCode>0.0</c:formatCode>
                <c:ptCount val="4"/>
                <c:pt idx="0">
                  <c:v>11.7</c:v>
                </c:pt>
                <c:pt idx="1">
                  <c:v>11.8</c:v>
                </c:pt>
                <c:pt idx="2">
                  <c:v>11.5</c:v>
                </c:pt>
                <c:pt idx="3">
                  <c:v>12.8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35-4AAF-B499-607610F319E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1일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Sheet1!$F$2:$F$5</c:f>
              <c:numCache>
                <c:formatCode>0.0</c:formatCode>
                <c:ptCount val="4"/>
                <c:pt idx="0">
                  <c:v>7.7</c:v>
                </c:pt>
                <c:pt idx="1">
                  <c:v>7</c:v>
                </c:pt>
                <c:pt idx="2">
                  <c:v>6.2</c:v>
                </c:pt>
                <c:pt idx="3">
                  <c:v>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35-4AAF-B499-607610F319E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캠퍼스 생활이 거의 없음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Sheet1!$G$2:$G$5</c:f>
              <c:numCache>
                <c:formatCode>0.0</c:formatCode>
                <c:ptCount val="4"/>
                <c:pt idx="0">
                  <c:v>26.6</c:v>
                </c:pt>
                <c:pt idx="1">
                  <c:v>28.2</c:v>
                </c:pt>
                <c:pt idx="2">
                  <c:v>26.4</c:v>
                </c:pt>
                <c:pt idx="3">
                  <c:v>33.4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F2-4A8B-B439-3C9C82FB976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/>
              <a:t>학기 </a:t>
            </a:r>
            <a:r>
              <a:rPr lang="ko-KR" altLang="en-US"/>
              <a:t>중 </a:t>
            </a:r>
            <a:r>
              <a:rPr lang="ko-KR" altLang="en-US" smtClean="0"/>
              <a:t>거주지</a:t>
            </a:r>
            <a:r>
              <a:rPr lang="en-US" altLang="ko-KR" smtClean="0"/>
              <a:t>(%)</a:t>
            </a:r>
            <a:endParaRPr lang="ko-K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학생생활관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35.200000000000003</c:v>
                </c:pt>
                <c:pt idx="1">
                  <c:v>26.2</c:v>
                </c:pt>
                <c:pt idx="2">
                  <c:v>18.7</c:v>
                </c:pt>
                <c:pt idx="3">
                  <c:v>13.6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39-44C3-83F1-8ECDE77490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춘천(자취,자택)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27.5</c:v>
                </c:pt>
                <c:pt idx="1">
                  <c:v>37.799999999999997</c:v>
                </c:pt>
                <c:pt idx="2">
                  <c:v>52.2</c:v>
                </c:pt>
                <c:pt idx="3">
                  <c:v>50.1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39-44C3-83F1-8ECDE774904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춘천이외 지역(자취,자택)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37.299999999999997</c:v>
                </c:pt>
                <c:pt idx="1">
                  <c:v>36</c:v>
                </c:pt>
                <c:pt idx="2">
                  <c:v>29.1</c:v>
                </c:pt>
                <c:pt idx="3">
                  <c:v>36.4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39-44C3-83F1-8ECDE774904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o-KR" altLang="ko-KR" sz="2200" b="1" i="0" baseline="0" dirty="0">
                <a:effectLst/>
              </a:rPr>
              <a:t>도서관 </a:t>
            </a:r>
            <a:r>
              <a:rPr lang="ko-KR" altLang="ko-KR" sz="2200" b="1" i="0" baseline="0">
                <a:effectLst/>
              </a:rPr>
              <a:t>이용 </a:t>
            </a:r>
            <a:r>
              <a:rPr lang="ko-KR" altLang="ko-KR" sz="2200" b="1" i="0" baseline="0" smtClean="0">
                <a:effectLst/>
              </a:rPr>
              <a:t>횟수</a:t>
            </a:r>
            <a:r>
              <a:rPr lang="en-US" altLang="ko-KR" sz="2200" b="1" i="0" baseline="0" smtClean="0">
                <a:effectLst/>
              </a:rPr>
              <a:t>(%)</a:t>
            </a:r>
            <a:endParaRPr lang="ko-KR" altLang="ko-KR" sz="22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200" b="1" i="0" u="none" strike="noStrike" kern="1200" baseline="0">
              <a:solidFill>
                <a:prstClr val="black">
                  <a:lumMod val="75000"/>
                  <a:lumOff val="25000"/>
                </a:prst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주 5회 이상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.1047386437367564"/>
                  <c:y val="-2.680965623427812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07-4C42-9F17-C3C43361E3D5}"/>
                </c:ext>
              </c:extLst>
            </c:dLbl>
            <c:dLbl>
              <c:idx val="1"/>
              <c:layout>
                <c:manualLayout>
                  <c:x val="0.10929249781226755"/>
                  <c:y val="-3.526493082764277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07-4C42-9F17-C3C43361E3D5}"/>
                </c:ext>
              </c:extLst>
            </c:dLbl>
            <c:dLbl>
              <c:idx val="2"/>
              <c:layout>
                <c:manualLayout>
                  <c:x val="0.10246171669900074"/>
                  <c:y val="-3.017800683212828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507-4C42-9F17-C3C43361E3D5}"/>
                </c:ext>
              </c:extLst>
            </c:dLbl>
            <c:dLbl>
              <c:idx val="3"/>
              <c:layout>
                <c:manualLayout>
                  <c:x val="9.56309355857341E-2"/>
                  <c:y val="-4.509479783127754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5AF-4B50-B18F-A7AB757242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1.8</c:v>
                </c:pt>
                <c:pt idx="1">
                  <c:v>1.8</c:v>
                </c:pt>
                <c:pt idx="2">
                  <c:v>3.4</c:v>
                </c:pt>
                <c:pt idx="3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5-4AAF-B499-607610F319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주 3~4회</c:v>
                </c:pt>
              </c:strCache>
            </c:strRef>
          </c:tx>
          <c:spPr>
            <a:solidFill>
              <a:srgbClr val="71A8D9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8.4</c:v>
                </c:pt>
                <c:pt idx="1">
                  <c:v>12.4</c:v>
                </c:pt>
                <c:pt idx="2">
                  <c:v>13.7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35-4AAF-B499-607610F319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주 1~2회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23</c:v>
                </c:pt>
                <c:pt idx="1">
                  <c:v>32.6</c:v>
                </c:pt>
                <c:pt idx="2">
                  <c:v>37</c:v>
                </c:pt>
                <c:pt idx="3">
                  <c:v>35.700000000000003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35-4AAF-B499-607610F319E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아주 가끔 이용한다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Sheet1!$E$2:$E$5</c:f>
              <c:numCache>
                <c:formatCode>0.0</c:formatCode>
                <c:ptCount val="4"/>
                <c:pt idx="0">
                  <c:v>66.8</c:v>
                </c:pt>
                <c:pt idx="1">
                  <c:v>53.2</c:v>
                </c:pt>
                <c:pt idx="2">
                  <c:v>45.9</c:v>
                </c:pt>
                <c:pt idx="3">
                  <c:v>39.5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35-4AAF-B499-607610F319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2200" b="1" i="0" u="none" strike="noStrike" baseline="0" dirty="0">
                <a:effectLst/>
                <a:latin typeface="+mn-lt"/>
              </a:rPr>
              <a:t>Campus Life Center </a:t>
            </a:r>
            <a:r>
              <a:rPr lang="ko-KR" altLang="ko-KR" sz="2200" b="1" i="0" u="none" strike="noStrike" baseline="0">
                <a:effectLst/>
                <a:latin typeface="+mn-lt"/>
              </a:rPr>
              <a:t>이용 </a:t>
            </a:r>
            <a:r>
              <a:rPr lang="ko-KR" altLang="ko-KR" sz="2200" b="1" i="0" u="none" strike="noStrike" baseline="0" smtClean="0">
                <a:effectLst/>
                <a:latin typeface="+mn-lt"/>
              </a:rPr>
              <a:t>횟수</a:t>
            </a:r>
            <a:r>
              <a:rPr lang="en-US" altLang="ko-KR" sz="2200" b="1" i="0" u="none" strike="noStrike" baseline="0" smtClean="0">
                <a:effectLst/>
                <a:latin typeface="+mn-lt"/>
              </a:rPr>
              <a:t>(%)</a:t>
            </a:r>
            <a:endParaRPr lang="ko-KR" dirty="0"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주 5회 이상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2"/>
              <c:layout>
                <c:manualLayout>
                  <c:x val="0.10955640618325134"/>
                  <c:y val="-5.918692215355188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8B-47F8-BC15-E912AF03BC18}"/>
                </c:ext>
              </c:extLst>
            </c:dLbl>
            <c:dLbl>
              <c:idx val="3"/>
              <c:layout>
                <c:manualLayout>
                  <c:x val="0.10270913079679821"/>
                  <c:y val="-7.609747134028085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8B-47F8-BC15-E912AF03BC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8.6999999999999993</c:v>
                </c:pt>
                <c:pt idx="1">
                  <c:v>10</c:v>
                </c:pt>
                <c:pt idx="2">
                  <c:v>6.1</c:v>
                </c:pt>
                <c:pt idx="3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39-44C3-83F1-8ECDE77490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주 3~4회</c:v>
                </c:pt>
              </c:strCache>
            </c:strRef>
          </c:tx>
          <c:spPr>
            <a:solidFill>
              <a:srgbClr val="71A8D9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19.8</c:v>
                </c:pt>
                <c:pt idx="1">
                  <c:v>24.4</c:v>
                </c:pt>
                <c:pt idx="2">
                  <c:v>20.9</c:v>
                </c:pt>
                <c:pt idx="3">
                  <c:v>16.600000000000001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39-44C3-83F1-8ECDE774904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주 1~2회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32.799999999999997</c:v>
                </c:pt>
                <c:pt idx="1">
                  <c:v>32</c:v>
                </c:pt>
                <c:pt idx="2">
                  <c:v>32.5</c:v>
                </c:pt>
                <c:pt idx="3">
                  <c:v>34.299999999999997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39-44C3-83F1-8ECDE774904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아주 가끔 이용한다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1학년</c:v>
                </c:pt>
                <c:pt idx="1">
                  <c:v>2학년</c:v>
                </c:pt>
                <c:pt idx="2">
                  <c:v>3학년</c:v>
                </c:pt>
                <c:pt idx="3">
                  <c:v>4학년</c:v>
                </c:pt>
              </c:strCache>
            </c:strRef>
          </c:cat>
          <c:val>
            <c:numRef>
              <c:f>Sheet1!$E$2:$E$5</c:f>
              <c:numCache>
                <c:formatCode>0.0</c:formatCode>
                <c:ptCount val="4"/>
                <c:pt idx="0">
                  <c:v>38.700000000000003</c:v>
                </c:pt>
                <c:pt idx="1">
                  <c:v>33.6</c:v>
                </c:pt>
                <c:pt idx="2">
                  <c:v>40.4</c:v>
                </c:pt>
                <c:pt idx="3">
                  <c:v>43.3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39-44C3-83F1-8ECDE774904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6505391"/>
        <c:axId val="1356532591"/>
      </c:barChart>
      <c:catAx>
        <c:axId val="148650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56532591"/>
        <c:crosses val="autoZero"/>
        <c:auto val="1"/>
        <c:lblAlgn val="ctr"/>
        <c:lblOffset val="100"/>
        <c:noMultiLvlLbl val="0"/>
      </c:catAx>
      <c:valAx>
        <c:axId val="13565325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650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0.80983</cdr:x>
      <cdr:y>0.15856</cdr:y>
    </cdr:from>
    <cdr:to>
      <cdr:x>0.90385</cdr:x>
      <cdr:y>0.38502</cdr:y>
    </cdr:to>
    <cdr:sp macro="" textlink="">
      <cdr:nvSpPr>
        <cdr:cNvPr id="2" name="직사각형 4"/>
        <cdr:cNvSpPr/>
      </cdr:nvSpPr>
      <cdr:spPr>
        <a:xfrm xmlns:a="http://schemas.openxmlformats.org/drawingml/2006/main">
          <a:off x="4516983" y="714481"/>
          <a:ext cx="524415" cy="1020429"/>
        </a:xfrm>
        <a:custGeom xmlns:a="http://schemas.openxmlformats.org/drawingml/2006/main">
          <a:avLst/>
          <a:gdLst>
            <a:gd name="connsiteX0" fmla="*/ 0 w 4984595"/>
            <a:gd name="connsiteY0" fmla="*/ 0 h 1081668"/>
            <a:gd name="connsiteX1" fmla="*/ 4984595 w 4984595"/>
            <a:gd name="connsiteY1" fmla="*/ 0 h 1081668"/>
            <a:gd name="connsiteX2" fmla="*/ 4984595 w 4984595"/>
            <a:gd name="connsiteY2" fmla="*/ 1081668 h 1081668"/>
            <a:gd name="connsiteX3" fmla="*/ 0 w 4984595"/>
            <a:gd name="connsiteY3" fmla="*/ 1081668 h 1081668"/>
            <a:gd name="connsiteX4" fmla="*/ 0 w 4984595"/>
            <a:gd name="connsiteY4" fmla="*/ 0 h 1081668"/>
            <a:gd name="connsiteX0" fmla="*/ 0 w 4984595"/>
            <a:gd name="connsiteY0" fmla="*/ 0 h 1081668"/>
            <a:gd name="connsiteX1" fmla="*/ 4984595 w 4984595"/>
            <a:gd name="connsiteY1" fmla="*/ 0 h 1081668"/>
            <a:gd name="connsiteX2" fmla="*/ 4984595 w 4984595"/>
            <a:gd name="connsiteY2" fmla="*/ 1081668 h 1081668"/>
            <a:gd name="connsiteX3" fmla="*/ 1952078 w 4984595"/>
            <a:gd name="connsiteY3" fmla="*/ 1072594 h 1081668"/>
            <a:gd name="connsiteX4" fmla="*/ 0 w 4984595"/>
            <a:gd name="connsiteY4" fmla="*/ 1081668 h 1081668"/>
            <a:gd name="connsiteX5" fmla="*/ 0 w 4984595"/>
            <a:gd name="connsiteY5" fmla="*/ 0 h 1081668"/>
            <a:gd name="connsiteX0" fmla="*/ 0 w 4984595"/>
            <a:gd name="connsiteY0" fmla="*/ 0 h 1081668"/>
            <a:gd name="connsiteX1" fmla="*/ 4984595 w 4984595"/>
            <a:gd name="connsiteY1" fmla="*/ 0 h 1081668"/>
            <a:gd name="connsiteX2" fmla="*/ 4984595 w 4984595"/>
            <a:gd name="connsiteY2" fmla="*/ 1081668 h 1081668"/>
            <a:gd name="connsiteX3" fmla="*/ 867861 w 4984595"/>
            <a:gd name="connsiteY3" fmla="*/ 889714 h 1081668"/>
            <a:gd name="connsiteX4" fmla="*/ 0 w 4984595"/>
            <a:gd name="connsiteY4" fmla="*/ 1081668 h 1081668"/>
            <a:gd name="connsiteX5" fmla="*/ 0 w 4984595"/>
            <a:gd name="connsiteY5" fmla="*/ 0 h 1081668"/>
            <a:gd name="connsiteX0" fmla="*/ 0 w 4984595"/>
            <a:gd name="connsiteY0" fmla="*/ 0 h 1081668"/>
            <a:gd name="connsiteX1" fmla="*/ 4984595 w 4984595"/>
            <a:gd name="connsiteY1" fmla="*/ 0 h 1081668"/>
            <a:gd name="connsiteX2" fmla="*/ 4984595 w 4984595"/>
            <a:gd name="connsiteY2" fmla="*/ 1081668 h 1081668"/>
            <a:gd name="connsiteX3" fmla="*/ 2957918 w 4984595"/>
            <a:gd name="connsiteY3" fmla="*/ 994216 h 1081668"/>
            <a:gd name="connsiteX4" fmla="*/ 867861 w 4984595"/>
            <a:gd name="connsiteY4" fmla="*/ 889714 h 1081668"/>
            <a:gd name="connsiteX5" fmla="*/ 0 w 4984595"/>
            <a:gd name="connsiteY5" fmla="*/ 1081668 h 1081668"/>
            <a:gd name="connsiteX6" fmla="*/ 0 w 4984595"/>
            <a:gd name="connsiteY6" fmla="*/ 0 h 1081668"/>
            <a:gd name="connsiteX0" fmla="*/ 0 w 4984595"/>
            <a:gd name="connsiteY0" fmla="*/ 0 h 1081668"/>
            <a:gd name="connsiteX1" fmla="*/ 4984595 w 4984595"/>
            <a:gd name="connsiteY1" fmla="*/ 0 h 1081668"/>
            <a:gd name="connsiteX2" fmla="*/ 4984595 w 4984595"/>
            <a:gd name="connsiteY2" fmla="*/ 1081668 h 1081668"/>
            <a:gd name="connsiteX3" fmla="*/ 2957918 w 4984595"/>
            <a:gd name="connsiteY3" fmla="*/ 798273 h 1081668"/>
            <a:gd name="connsiteX4" fmla="*/ 867861 w 4984595"/>
            <a:gd name="connsiteY4" fmla="*/ 889714 h 1081668"/>
            <a:gd name="connsiteX5" fmla="*/ 0 w 4984595"/>
            <a:gd name="connsiteY5" fmla="*/ 1081668 h 1081668"/>
            <a:gd name="connsiteX6" fmla="*/ 0 w 4984595"/>
            <a:gd name="connsiteY6" fmla="*/ 0 h 1081668"/>
            <a:gd name="connsiteX0" fmla="*/ 0 w 4984595"/>
            <a:gd name="connsiteY0" fmla="*/ 0 h 1081668"/>
            <a:gd name="connsiteX1" fmla="*/ 4984595 w 4984595"/>
            <a:gd name="connsiteY1" fmla="*/ 0 h 1081668"/>
            <a:gd name="connsiteX2" fmla="*/ 4984595 w 4984595"/>
            <a:gd name="connsiteY2" fmla="*/ 1081668 h 1081668"/>
            <a:gd name="connsiteX3" fmla="*/ 4146638 w 4984595"/>
            <a:gd name="connsiteY3" fmla="*/ 994216 h 1081668"/>
            <a:gd name="connsiteX4" fmla="*/ 2957918 w 4984595"/>
            <a:gd name="connsiteY4" fmla="*/ 798273 h 1081668"/>
            <a:gd name="connsiteX5" fmla="*/ 867861 w 4984595"/>
            <a:gd name="connsiteY5" fmla="*/ 889714 h 1081668"/>
            <a:gd name="connsiteX6" fmla="*/ 0 w 4984595"/>
            <a:gd name="connsiteY6" fmla="*/ 1081668 h 1081668"/>
            <a:gd name="connsiteX7" fmla="*/ 0 w 4984595"/>
            <a:gd name="connsiteY7" fmla="*/ 0 h 1081668"/>
            <a:gd name="connsiteX0" fmla="*/ 0 w 4984595"/>
            <a:gd name="connsiteY0" fmla="*/ 0 h 1081668"/>
            <a:gd name="connsiteX1" fmla="*/ 4984595 w 4984595"/>
            <a:gd name="connsiteY1" fmla="*/ 0 h 1081668"/>
            <a:gd name="connsiteX2" fmla="*/ 4984595 w 4984595"/>
            <a:gd name="connsiteY2" fmla="*/ 1081668 h 1081668"/>
            <a:gd name="connsiteX3" fmla="*/ 4146638 w 4984595"/>
            <a:gd name="connsiteY3" fmla="*/ 1072593 h 1081668"/>
            <a:gd name="connsiteX4" fmla="*/ 2957918 w 4984595"/>
            <a:gd name="connsiteY4" fmla="*/ 798273 h 1081668"/>
            <a:gd name="connsiteX5" fmla="*/ 867861 w 4984595"/>
            <a:gd name="connsiteY5" fmla="*/ 889714 h 1081668"/>
            <a:gd name="connsiteX6" fmla="*/ 0 w 4984595"/>
            <a:gd name="connsiteY6" fmla="*/ 1081668 h 1081668"/>
            <a:gd name="connsiteX7" fmla="*/ 0 w 4984595"/>
            <a:gd name="connsiteY7" fmla="*/ 0 h 1081668"/>
            <a:gd name="connsiteX0" fmla="*/ 0 w 4984595"/>
            <a:gd name="connsiteY0" fmla="*/ 0 h 1081668"/>
            <a:gd name="connsiteX1" fmla="*/ 4984595 w 4984595"/>
            <a:gd name="connsiteY1" fmla="*/ 0 h 1081668"/>
            <a:gd name="connsiteX2" fmla="*/ 4984595 w 4984595"/>
            <a:gd name="connsiteY2" fmla="*/ 1081668 h 1081668"/>
            <a:gd name="connsiteX3" fmla="*/ 4146638 w 4984595"/>
            <a:gd name="connsiteY3" fmla="*/ 1072593 h 1081668"/>
            <a:gd name="connsiteX4" fmla="*/ 2957918 w 4984595"/>
            <a:gd name="connsiteY4" fmla="*/ 798273 h 1081668"/>
            <a:gd name="connsiteX5" fmla="*/ 828673 w 4984595"/>
            <a:gd name="connsiteY5" fmla="*/ 850525 h 1081668"/>
            <a:gd name="connsiteX6" fmla="*/ 0 w 4984595"/>
            <a:gd name="connsiteY6" fmla="*/ 1081668 h 1081668"/>
            <a:gd name="connsiteX7" fmla="*/ 0 w 4984595"/>
            <a:gd name="connsiteY7" fmla="*/ 0 h 1081668"/>
            <a:gd name="connsiteX0" fmla="*/ 0 w 4984595"/>
            <a:gd name="connsiteY0" fmla="*/ 0 h 1081668"/>
            <a:gd name="connsiteX1" fmla="*/ 4984595 w 4984595"/>
            <a:gd name="connsiteY1" fmla="*/ 0 h 1081668"/>
            <a:gd name="connsiteX2" fmla="*/ 4984595 w 4984595"/>
            <a:gd name="connsiteY2" fmla="*/ 1081668 h 1081668"/>
            <a:gd name="connsiteX3" fmla="*/ 4146638 w 4984595"/>
            <a:gd name="connsiteY3" fmla="*/ 1072593 h 1081668"/>
            <a:gd name="connsiteX4" fmla="*/ 2957918 w 4984595"/>
            <a:gd name="connsiteY4" fmla="*/ 798273 h 1081668"/>
            <a:gd name="connsiteX5" fmla="*/ 828673 w 4984595"/>
            <a:gd name="connsiteY5" fmla="*/ 850525 h 1081668"/>
            <a:gd name="connsiteX6" fmla="*/ 0 w 4984595"/>
            <a:gd name="connsiteY6" fmla="*/ 898788 h 1081668"/>
            <a:gd name="connsiteX7" fmla="*/ 0 w 4984595"/>
            <a:gd name="connsiteY7" fmla="*/ 0 h 1081668"/>
            <a:gd name="connsiteX0" fmla="*/ 0 w 4984595"/>
            <a:gd name="connsiteY0" fmla="*/ 0 h 1081668"/>
            <a:gd name="connsiteX1" fmla="*/ 4984595 w 4984595"/>
            <a:gd name="connsiteY1" fmla="*/ 0 h 1081668"/>
            <a:gd name="connsiteX2" fmla="*/ 4984595 w 4984595"/>
            <a:gd name="connsiteY2" fmla="*/ 1081668 h 1081668"/>
            <a:gd name="connsiteX3" fmla="*/ 4146638 w 4984595"/>
            <a:gd name="connsiteY3" fmla="*/ 1072593 h 1081668"/>
            <a:gd name="connsiteX4" fmla="*/ 2957918 w 4984595"/>
            <a:gd name="connsiteY4" fmla="*/ 798273 h 1081668"/>
            <a:gd name="connsiteX5" fmla="*/ 828673 w 4984595"/>
            <a:gd name="connsiteY5" fmla="*/ 850525 h 1081668"/>
            <a:gd name="connsiteX6" fmla="*/ 0 w 4984595"/>
            <a:gd name="connsiteY6" fmla="*/ 0 h 1081668"/>
            <a:gd name="connsiteX0" fmla="*/ 0 w 4984595"/>
            <a:gd name="connsiteY0" fmla="*/ 0 h 1081668"/>
            <a:gd name="connsiteX1" fmla="*/ 4984595 w 4984595"/>
            <a:gd name="connsiteY1" fmla="*/ 0 h 1081668"/>
            <a:gd name="connsiteX2" fmla="*/ 4984595 w 4984595"/>
            <a:gd name="connsiteY2" fmla="*/ 1081668 h 1081668"/>
            <a:gd name="connsiteX3" fmla="*/ 4146638 w 4984595"/>
            <a:gd name="connsiteY3" fmla="*/ 1072593 h 1081668"/>
            <a:gd name="connsiteX4" fmla="*/ 2957918 w 4984595"/>
            <a:gd name="connsiteY4" fmla="*/ 798273 h 1081668"/>
            <a:gd name="connsiteX5" fmla="*/ 0 w 4984595"/>
            <a:gd name="connsiteY5" fmla="*/ 0 h 1081668"/>
            <a:gd name="connsiteX0" fmla="*/ 0 w 4984595"/>
            <a:gd name="connsiteY0" fmla="*/ 0 h 1081668"/>
            <a:gd name="connsiteX1" fmla="*/ 4984595 w 4984595"/>
            <a:gd name="connsiteY1" fmla="*/ 0 h 1081668"/>
            <a:gd name="connsiteX2" fmla="*/ 4984595 w 4984595"/>
            <a:gd name="connsiteY2" fmla="*/ 1081668 h 1081668"/>
            <a:gd name="connsiteX3" fmla="*/ 4146638 w 4984595"/>
            <a:gd name="connsiteY3" fmla="*/ 1072593 h 1081668"/>
            <a:gd name="connsiteX4" fmla="*/ 0 w 4984595"/>
            <a:gd name="connsiteY4" fmla="*/ 0 h 1081668"/>
            <a:gd name="connsiteX0" fmla="*/ 0 w 1378900"/>
            <a:gd name="connsiteY0" fmla="*/ 0 h 1090331"/>
            <a:gd name="connsiteX1" fmla="*/ 1378900 w 1378900"/>
            <a:gd name="connsiteY1" fmla="*/ 8663 h 1090331"/>
            <a:gd name="connsiteX2" fmla="*/ 1378900 w 1378900"/>
            <a:gd name="connsiteY2" fmla="*/ 1090331 h 1090331"/>
            <a:gd name="connsiteX3" fmla="*/ 540943 w 1378900"/>
            <a:gd name="connsiteY3" fmla="*/ 1081256 h 1090331"/>
            <a:gd name="connsiteX4" fmla="*/ 0 w 1378900"/>
            <a:gd name="connsiteY4" fmla="*/ 0 h 1090331"/>
            <a:gd name="connsiteX0" fmla="*/ 7555 w 1386455"/>
            <a:gd name="connsiteY0" fmla="*/ 0 h 1427752"/>
            <a:gd name="connsiteX1" fmla="*/ 1386455 w 1386455"/>
            <a:gd name="connsiteY1" fmla="*/ 8663 h 1427752"/>
            <a:gd name="connsiteX2" fmla="*/ 1386455 w 1386455"/>
            <a:gd name="connsiteY2" fmla="*/ 1090331 h 1427752"/>
            <a:gd name="connsiteX3" fmla="*/ 0 w 1386455"/>
            <a:gd name="connsiteY3" fmla="*/ 1427752 h 1427752"/>
            <a:gd name="connsiteX4" fmla="*/ 7555 w 1386455"/>
            <a:gd name="connsiteY4" fmla="*/ 0 h 1427752"/>
            <a:gd name="connsiteX0" fmla="*/ 7555 w 1395446"/>
            <a:gd name="connsiteY0" fmla="*/ 0 h 1427752"/>
            <a:gd name="connsiteX1" fmla="*/ 1386455 w 1395446"/>
            <a:gd name="connsiteY1" fmla="*/ 8663 h 1427752"/>
            <a:gd name="connsiteX2" fmla="*/ 1395446 w 1395446"/>
            <a:gd name="connsiteY2" fmla="*/ 1419502 h 1427752"/>
            <a:gd name="connsiteX3" fmla="*/ 0 w 1395446"/>
            <a:gd name="connsiteY3" fmla="*/ 1427752 h 1427752"/>
            <a:gd name="connsiteX4" fmla="*/ 7555 w 1395446"/>
            <a:gd name="connsiteY4" fmla="*/ 0 h 1427752"/>
            <a:gd name="connsiteX0" fmla="*/ 594 w 1388485"/>
            <a:gd name="connsiteY0" fmla="*/ 0 h 1427752"/>
            <a:gd name="connsiteX1" fmla="*/ 1379494 w 1388485"/>
            <a:gd name="connsiteY1" fmla="*/ 8663 h 1427752"/>
            <a:gd name="connsiteX2" fmla="*/ 1388485 w 1388485"/>
            <a:gd name="connsiteY2" fmla="*/ 1419502 h 1427752"/>
            <a:gd name="connsiteX3" fmla="*/ 2031 w 1388485"/>
            <a:gd name="connsiteY3" fmla="*/ 1427752 h 1427752"/>
            <a:gd name="connsiteX4" fmla="*/ 594 w 1388485"/>
            <a:gd name="connsiteY4" fmla="*/ 0 h 1427752"/>
            <a:gd name="connsiteX0" fmla="*/ 594 w 1379494"/>
            <a:gd name="connsiteY0" fmla="*/ 0 h 1436827"/>
            <a:gd name="connsiteX1" fmla="*/ 1379494 w 1379494"/>
            <a:gd name="connsiteY1" fmla="*/ 8663 h 1436827"/>
            <a:gd name="connsiteX2" fmla="*/ 1379493 w 1379494"/>
            <a:gd name="connsiteY2" fmla="*/ 1436827 h 1436827"/>
            <a:gd name="connsiteX3" fmla="*/ 2031 w 1379494"/>
            <a:gd name="connsiteY3" fmla="*/ 1427752 h 1436827"/>
            <a:gd name="connsiteX4" fmla="*/ 594 w 1379494"/>
            <a:gd name="connsiteY4" fmla="*/ 0 h 1436827"/>
            <a:gd name="connsiteX0" fmla="*/ 594 w 1379494"/>
            <a:gd name="connsiteY0" fmla="*/ 0 h 1428164"/>
            <a:gd name="connsiteX1" fmla="*/ 1379494 w 1379494"/>
            <a:gd name="connsiteY1" fmla="*/ 8663 h 1428164"/>
            <a:gd name="connsiteX2" fmla="*/ 1379493 w 1379494"/>
            <a:gd name="connsiteY2" fmla="*/ 1428164 h 1428164"/>
            <a:gd name="connsiteX3" fmla="*/ 2031 w 1379494"/>
            <a:gd name="connsiteY3" fmla="*/ 1427752 h 1428164"/>
            <a:gd name="connsiteX4" fmla="*/ 594 w 1379494"/>
            <a:gd name="connsiteY4" fmla="*/ 0 h 1428164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1379494" h="1428164">
              <a:moveTo>
                <a:pt x="594" y="0"/>
              </a:moveTo>
              <a:lnTo>
                <a:pt x="1379494" y="8663"/>
              </a:lnTo>
              <a:cubicBezTo>
                <a:pt x="1379494" y="484718"/>
                <a:pt x="1379493" y="952109"/>
                <a:pt x="1379493" y="1428164"/>
              </a:cubicBezTo>
              <a:lnTo>
                <a:pt x="2031" y="1427752"/>
              </a:lnTo>
              <a:cubicBezTo>
                <a:pt x="4549" y="951835"/>
                <a:pt x="-1924" y="475917"/>
                <a:pt x="594" y="0"/>
              </a:cubicBezTo>
              <a:close/>
            </a:path>
          </a:pathLst>
        </a:custGeom>
        <a:solidFill xmlns:a="http://schemas.openxmlformats.org/drawingml/2006/main">
          <a:srgbClr val="FF0000">
            <a:alpha val="21000"/>
          </a:srgbClr>
        </a:solidFill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ko-KR"/>
          </a:defPPr>
          <a:lvl1pPr marL="0" algn="l" defTabSz="914400" rtl="0" eaLnBrk="1" latinLnBrk="1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1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1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1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1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1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1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1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1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ko-KR" alt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444FE-0A7E-4DF9-AA87-53E80AEF31D5}" type="datetimeFigureOut">
              <a:rPr lang="ko-KR" altLang="en-US" smtClean="0"/>
              <a:t>2023-08-31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094F5-85BF-4E3F-B55A-FE5B3EDC92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8330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094F5-85BF-4E3F-B55A-FE5B3EDC920A}" type="slidenum">
              <a:rPr lang="ko-KR" altLang="en-US" smtClean="0"/>
              <a:t>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4772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094F5-85BF-4E3F-B55A-FE5B3EDC920A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231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094F5-85BF-4E3F-B55A-FE5B3EDC920A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1353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094F5-85BF-4E3F-B55A-FE5B3EDC920A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6306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094F5-85BF-4E3F-B55A-FE5B3EDC920A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6039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094F5-85BF-4E3F-B55A-FE5B3EDC920A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911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094F5-85BF-4E3F-B55A-FE5B3EDC920A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4407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094F5-85BF-4E3F-B55A-FE5B3EDC920A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7808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094F5-85BF-4E3F-B55A-FE5B3EDC920A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8532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094F5-85BF-4E3F-B55A-FE5B3EDC920A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5926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094F5-85BF-4E3F-B55A-FE5B3EDC920A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2953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094F5-85BF-4E3F-B55A-FE5B3EDC920A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9500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094F5-85BF-4E3F-B55A-FE5B3EDC920A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822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094F5-85BF-4E3F-B55A-FE5B3EDC920A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6220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094F5-85BF-4E3F-B55A-FE5B3EDC920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989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9D85B7-7E38-4123-8AD8-264E40A0D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DAFA2B0-52DA-4B4E-B438-FE02B653E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4ED56F9-E3D4-489C-ABE4-7266AA2B2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0E17-D279-4020-AFA9-E589044006F5}" type="datetime1">
              <a:rPr lang="ko-KR" altLang="en-US" smtClean="0"/>
              <a:t>2023-08-31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687BC7D-FDB0-4F96-AF94-A246B0CE2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FA37FDB-5FAF-4553-9521-3AB888CE6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438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7E47B3-5EE1-488C-9FD3-7079DD9A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EFAE2D3-44B5-40FB-B583-0AD618AF0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86BE21C-13C1-49BA-A09F-71CAAFDC0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FA97B-6232-4D4F-BBAF-92E27DA4E86C}" type="datetime1">
              <a:rPr lang="ko-KR" altLang="en-US" smtClean="0"/>
              <a:t>2023-08-31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9806893-758B-4CFA-A935-9A63FD48A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BD33B6E-1D71-4FA8-B4EE-A2AB9AF5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725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718DF54-C4F5-4F5F-8CB0-95093E7ABD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7B1CA56-66DF-4CF9-9C3A-CB7C09D52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BF2CADB-E7DF-4D25-BD86-C09BFE05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2E41C-5608-431D-918A-334FF2441184}" type="datetime1">
              <a:rPr lang="ko-KR" altLang="en-US" smtClean="0"/>
              <a:t>2023-08-31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E6B122B-8BCB-41A3-9267-0ABE2A296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A4C18C8-CCDF-423A-9494-7A794980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072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6582C2-1997-4F65-B188-4EE5BC69F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D5D0223-C393-4937-8BBD-0166FABE0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8A61221-68CC-40CE-BADC-6C4B9C84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5715-F105-4A69-A570-5B8C366DC42B}" type="datetime1">
              <a:rPr lang="ko-KR" altLang="en-US" smtClean="0"/>
              <a:t>2023-08-31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571FAF9-9284-49EA-8719-21D3640E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0196E0B-B270-4F6F-953D-B4E908F6B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798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59ADC1-74D1-4CC8-AD78-28B63FDF9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71EA91E-092B-4E9A-B8BA-5863BCC3C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2BAE937-4023-47AC-B41D-C4726351D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C9CF-3637-49AC-9FC0-0DD51DBCE6FB}" type="datetime1">
              <a:rPr lang="ko-KR" altLang="en-US" smtClean="0"/>
              <a:t>2023-08-31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BB64CF7-08AC-4E65-8787-02D7DEEE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D88CFFE-9C47-45E7-B08C-DB64EE748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138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6275697-ACAF-421C-85C4-727DB46A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F3EEEDF-27A8-4212-A7A0-C015451B8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7D87892-BD89-4F79-889E-2927CF614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BB3D895-465A-4BAE-BB3C-0AAA3E693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96D44-E153-4075-B638-DBD75D1CA9F7}" type="datetime1">
              <a:rPr lang="ko-KR" altLang="en-US" smtClean="0"/>
              <a:t>2023-08-31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57EDFAF-CF08-4A78-BDB4-59E0511C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717FB13-054B-4B5C-BB6B-024200C55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371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03DC035-FA3A-48F4-9B5B-3DD44310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A7BA20F-AE6A-4447-BF05-AFBB8F7F2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358C7C4-726D-46E3-A19E-50E7CED64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64A2956-2AA2-45BD-B48B-F474FA9186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6209B4F-AA1F-454E-B874-8A75D2AAB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8F043C2-A14F-4190-82A2-0ABAC7CBC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2994E-DF57-46D9-AA57-E43A1075499E}" type="datetime1">
              <a:rPr lang="ko-KR" altLang="en-US" smtClean="0"/>
              <a:t>2023-08-31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36D2DCF-285D-40C4-BB2F-315889CD9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D0C2B8D-C73B-44C5-BA72-9652BFCD6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2142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032D01-1C32-4A53-AB4E-56853D2C9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2E0B1CB-899B-4A75-A4DE-4C6E7506C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2BD5-5379-47A8-BB76-9B9ACB90620B}" type="datetime1">
              <a:rPr lang="ko-KR" altLang="en-US" smtClean="0"/>
              <a:t>2023-08-31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6D6F537-AEBB-4C02-A049-6C1144095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94F2384-7A8A-4289-BE0D-3BD7A3F94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490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142B3C4-D21E-4E6A-860D-5FD4E4EB7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1441-0E66-49C4-BC5B-8969345B9C06}" type="datetime1">
              <a:rPr lang="ko-KR" altLang="en-US" smtClean="0"/>
              <a:t>2023-08-31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01435A9-D7F6-42F8-805D-3DB6CAC85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D59D416-7C42-4B12-87BC-5F463934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5269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B8E795-AC99-4747-AC64-591839BDC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50441C-F5CC-462D-A011-4A96A4ACD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A472DEA-E491-4D5C-B0AB-C1C37840F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4AEE875-1144-468C-B8EC-933D9509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88A5-2F38-4421-BD98-9FBA2B248C0C}" type="datetime1">
              <a:rPr lang="ko-KR" altLang="en-US" smtClean="0"/>
              <a:t>2023-08-31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F2ED242-3F63-4DBC-80F1-CD8079E32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0410869-1ADC-43FC-8820-61A24C817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536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211206-3BEA-4C1E-A71E-78BA01A56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A3F8C56-B7F6-4A8F-ACE0-8A6CCEE6B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90E7D8-801F-4750-9544-D659A1145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07DA640-3B46-4AF1-9CCC-5DB5FB426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BF5B-C79B-4314-A499-93118E0E1CB5}" type="datetime1">
              <a:rPr lang="ko-KR" altLang="en-US" smtClean="0"/>
              <a:t>2023-08-31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0E7DF88-F989-482A-9F1D-E30D898A0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B646738-0012-409F-B580-10EB4CB5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8116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510CFB4-A0E6-43DD-A0DE-F63DD3200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EAD45C2-FCE3-4EEE-BD42-D7A443406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EE8A2F6-5069-44FC-B86B-1E2D2F698D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16FD4-1737-4A61-B3C1-04C2D27C705D}" type="datetime1">
              <a:rPr lang="ko-KR" altLang="en-US" smtClean="0"/>
              <a:t>2023-08-31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46A608F-870B-405D-B198-863A43D32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165" y="-175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4E9FBB1-7207-46CF-A059-66CA29B81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62107-6533-4796-AEB9-4CE79BA780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511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E92A031C-3DEF-45B2-9948-BE47861FDA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C7A922-D9A9-4CBE-B0AC-1B7E5833BC88}"/>
              </a:ext>
            </a:extLst>
          </p:cNvPr>
          <p:cNvSpPr txBox="1"/>
          <p:nvPr/>
        </p:nvSpPr>
        <p:spPr>
          <a:xfrm>
            <a:off x="1420857" y="2202848"/>
            <a:ext cx="9350279" cy="13388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한림체 Bold" panose="020B0803000000000000" pitchFamily="50" charset="-127"/>
                <a:ea typeface="한림체 Bold" panose="020B0803000000000000" pitchFamily="50" charset="-127"/>
              </a:rPr>
              <a:t>Hallym</a:t>
            </a:r>
            <a:r>
              <a:rPr lang="en-US" altLang="ko-K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한림체 Bold" panose="020B0803000000000000" pitchFamily="50" charset="-127"/>
                <a:ea typeface="한림체 Bold" panose="020B0803000000000000" pitchFamily="50" charset="-127"/>
              </a:rPr>
              <a:t> Census </a:t>
            </a:r>
            <a:r>
              <a:rPr lang="ko-KR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한림체 Bold" panose="020B0803000000000000" pitchFamily="50" charset="-127"/>
                <a:ea typeface="한림체 Bold" panose="020B0803000000000000" pitchFamily="50" charset="-127"/>
              </a:rPr>
              <a:t>분석 결과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DF0EEE3B-1EDA-4FFD-ABF2-49106DEAC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00" y="158791"/>
            <a:ext cx="1063676" cy="508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5849" y="5639716"/>
            <a:ext cx="95602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본 자료는 </a:t>
            </a:r>
            <a:r>
              <a:rPr lang="en-US" altLang="ko-KR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2017~2021 </a:t>
            </a:r>
            <a:r>
              <a:rPr lang="en-US" altLang="ko-KR" dirty="0" err="1">
                <a:latin typeface="한림체 Regular" panose="020B0503000000000000" pitchFamily="50" charset="-127"/>
                <a:ea typeface="한림체 Regular" panose="020B0503000000000000" pitchFamily="50" charset="-127"/>
              </a:rPr>
              <a:t>Hallym</a:t>
            </a:r>
            <a:r>
              <a:rPr lang="en-US" altLang="ko-KR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Census </a:t>
            </a:r>
            <a:r>
              <a:rPr lang="ko-KR" altLang="en-US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결과보고서 내용 중 일부를 발췌하여 게재한 </a:t>
            </a:r>
            <a:r>
              <a:rPr lang="ko-KR" altLang="en-US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것입니다</a:t>
            </a:r>
            <a:r>
              <a:rPr lang="en-US" altLang="ko-KR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ko-KR" altLang="en-US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C7A922-D9A9-4CBE-B0AC-1B7E5833BC88}"/>
              </a:ext>
            </a:extLst>
          </p:cNvPr>
          <p:cNvSpPr txBox="1"/>
          <p:nvPr/>
        </p:nvSpPr>
        <p:spPr>
          <a:xfrm>
            <a:off x="477300" y="667754"/>
            <a:ext cx="2077214" cy="120840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한림체 Bold" panose="020B0803000000000000" pitchFamily="50" charset="-127"/>
                <a:ea typeface="한림체 Bold" panose="020B0803000000000000" pitchFamily="50" charset="-127"/>
              </a:rPr>
              <a:t>2021</a:t>
            </a:r>
            <a:endParaRPr lang="ko-KR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한림체 Bold" panose="020B0803000000000000" pitchFamily="50" charset="-127"/>
              <a:ea typeface="한림체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56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0DD66AC-77E1-4CD1-AA39-5BFD075D2B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9DAC902-62A2-47F3-9D85-77A03048E48C}"/>
              </a:ext>
            </a:extLst>
          </p:cNvPr>
          <p:cNvSpPr/>
          <p:nvPr/>
        </p:nvSpPr>
        <p:spPr>
          <a:xfrm>
            <a:off x="126715" y="216698"/>
            <a:ext cx="11842677" cy="6616558"/>
          </a:xfrm>
          <a:prstGeom prst="roundRect">
            <a:avLst>
              <a:gd name="adj" fmla="val 4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D24CA52-2589-4A4E-83F2-C93456F2C09B}"/>
              </a:ext>
            </a:extLst>
          </p:cNvPr>
          <p:cNvCxnSpPr>
            <a:cxnSpLocks/>
          </p:cNvCxnSpPr>
          <p:nvPr/>
        </p:nvCxnSpPr>
        <p:spPr>
          <a:xfrm>
            <a:off x="380144" y="863029"/>
            <a:ext cx="11232650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D7AC5C-19A0-48FB-9259-6D05BF387F4D}"/>
              </a:ext>
            </a:extLst>
          </p:cNvPr>
          <p:cNvSpPr txBox="1"/>
          <p:nvPr/>
        </p:nvSpPr>
        <p:spPr>
          <a:xfrm>
            <a:off x="380144" y="216698"/>
            <a:ext cx="706862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ko-KR" sz="3600" dirty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2</a:t>
            </a:r>
            <a:r>
              <a:rPr lang="en-US" altLang="ko-KR" sz="3600" dirty="0" smtClean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) </a:t>
            </a:r>
            <a:r>
              <a:rPr lang="ko-KR" altLang="en-US" sz="3600" dirty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아르바이트 </a:t>
            </a:r>
            <a:r>
              <a:rPr lang="ko-KR" altLang="en-US" sz="3600" dirty="0" smtClean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경험 여부</a:t>
            </a:r>
            <a:r>
              <a:rPr lang="en-US" altLang="ko-KR" sz="3600" dirty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(%)</a:t>
            </a:r>
            <a:endParaRPr lang="ko-KR" altLang="en-US" sz="3600" dirty="0">
              <a:solidFill>
                <a:srgbClr val="4B5E79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6E63A43-FFF2-406E-B711-239473D5B7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71" y="238910"/>
            <a:ext cx="640421" cy="306438"/>
          </a:xfrm>
          <a:prstGeom prst="rect">
            <a:avLst/>
          </a:prstGeom>
        </p:spPr>
      </p:pic>
      <p:sp>
        <p:nvSpPr>
          <p:cNvPr id="28" name="재학만족, 발전가능성, 입학권유, 자부심 모두 재학생 대상…">
            <a:extLst>
              <a:ext uri="{FF2B5EF4-FFF2-40B4-BE49-F238E27FC236}">
                <a16:creationId xmlns:a16="http://schemas.microsoft.com/office/drawing/2014/main" id="{76065009-9728-4E52-9B2D-DAFB344DEF02}"/>
              </a:ext>
            </a:extLst>
          </p:cNvPr>
          <p:cNvSpPr txBox="1">
            <a:spLocks/>
          </p:cNvSpPr>
          <p:nvPr/>
        </p:nvSpPr>
        <p:spPr>
          <a:xfrm>
            <a:off x="8111304" y="1326070"/>
            <a:ext cx="3802720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31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3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5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7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8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90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2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4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5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아르바이트를 하는 비율은 </a:t>
            </a:r>
            <a:r>
              <a:rPr lang="en-US" altLang="ko-KR" sz="20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3</a:t>
            </a:r>
            <a:r>
              <a:rPr lang="ko-KR" altLang="en-US" sz="20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20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(40.8%) </a:t>
            </a:r>
            <a:r>
              <a:rPr lang="en-US" altLang="ko-KR" sz="20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</a:t>
            </a:r>
            <a:r>
              <a:rPr lang="en-US" altLang="ko-KR" sz="20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2</a:t>
            </a:r>
            <a:r>
              <a:rPr lang="ko-KR" altLang="en-US" sz="20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20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(36.6%) </a:t>
            </a:r>
            <a:r>
              <a:rPr lang="en-US" altLang="ko-KR" sz="20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</a:t>
            </a:r>
            <a:r>
              <a:rPr lang="en-US" altLang="ko-KR" sz="20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1</a:t>
            </a:r>
            <a:r>
              <a:rPr lang="ko-KR" altLang="en-US" sz="20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20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(34.4%) &gt;                  </a:t>
            </a:r>
            <a:r>
              <a:rPr lang="en-US" altLang="ko-KR" sz="20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4</a:t>
            </a:r>
            <a:r>
              <a:rPr lang="ko-KR" altLang="en-US" sz="20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20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(32.3%) </a:t>
            </a:r>
            <a:r>
              <a:rPr lang="ko-KR" altLang="en-US" sz="20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순으로 </a:t>
            </a:r>
            <a:r>
              <a:rPr lang="ko-KR" altLang="en-US" sz="20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나타남</a:t>
            </a:r>
            <a:r>
              <a:rPr lang="en-US" altLang="ko-KR" sz="20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ko-KR" altLang="en-US" sz="20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  <a:p>
            <a:pPr marL="276225" marR="0" lvl="0" indent="-276225" algn="l" defTabSz="359092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915">
                <a:latin typeface="+mj-lt"/>
                <a:ea typeface="+mj-ea"/>
                <a:cs typeface="+mj-cs"/>
                <a:sym typeface="나눔고딕"/>
              </a:defRPr>
            </a:pPr>
            <a:r>
              <a:rPr lang="ko-KR" altLang="en-US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아르바이트를 </a:t>
            </a:r>
            <a:r>
              <a:rPr lang="ko-KR" altLang="en-US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하는 </a:t>
            </a:r>
            <a:r>
              <a:rPr lang="ko-KR" altLang="en-US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이유는</a:t>
            </a:r>
            <a:r>
              <a:rPr lang="en-US" altLang="ko-KR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 </a:t>
            </a:r>
            <a:r>
              <a:rPr lang="ko-KR" altLang="en-US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생활비 마련</a:t>
            </a:r>
            <a:r>
              <a:rPr lang="en-US" altLang="ko-KR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, </a:t>
            </a:r>
            <a:r>
              <a:rPr lang="ko-KR" altLang="en-US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문화</a:t>
            </a:r>
            <a:r>
              <a:rPr lang="en-US" altLang="ko-KR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/</a:t>
            </a:r>
            <a:r>
              <a:rPr lang="ko-KR" altLang="en-US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여가생활</a:t>
            </a:r>
            <a:r>
              <a:rPr lang="en-US" altLang="ko-KR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, </a:t>
            </a:r>
            <a:r>
              <a:rPr lang="ko-KR" altLang="en-US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다양한 사회 경험 순으로 </a:t>
            </a:r>
            <a:r>
              <a:rPr lang="ko-KR" altLang="en-US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나타남</a:t>
            </a:r>
            <a:r>
              <a:rPr lang="en-US" altLang="ko-KR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.</a:t>
            </a:r>
            <a:endParaRPr kumimoji="0" lang="ko-KR" altLang="en-US" sz="2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  <a:cs typeface="+mj-cs"/>
              <a:sym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9</a:t>
            </a:fld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692460" y="2403566"/>
            <a:ext cx="4969598" cy="1119417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4595" h="1081668">
                <a:moveTo>
                  <a:pt x="0" y="0"/>
                </a:moveTo>
                <a:lnTo>
                  <a:pt x="4984595" y="0"/>
                </a:lnTo>
                <a:lnTo>
                  <a:pt x="4984595" y="1081668"/>
                </a:lnTo>
                <a:lnTo>
                  <a:pt x="4146638" y="1072593"/>
                </a:lnTo>
                <a:lnTo>
                  <a:pt x="2957918" y="798273"/>
                </a:lnTo>
                <a:lnTo>
                  <a:pt x="828673" y="850525"/>
                </a:lnTo>
                <a:lnTo>
                  <a:pt x="0" y="898788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1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graphicFrame>
        <p:nvGraphicFramePr>
          <p:cNvPr id="12" name="차트 11"/>
          <p:cNvGraphicFramePr/>
          <p:nvPr>
            <p:extLst>
              <p:ext uri="{D42A27DB-BD31-4B8C-83A1-F6EECF244321}">
                <p14:modId xmlns:p14="http://schemas.microsoft.com/office/powerpoint/2010/main" val="1601093765"/>
              </p:ext>
            </p:extLst>
          </p:nvPr>
        </p:nvGraphicFramePr>
        <p:xfrm>
          <a:off x="419100" y="1079728"/>
          <a:ext cx="7114761" cy="4993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직사각형 4"/>
          <p:cNvSpPr/>
          <p:nvPr/>
        </p:nvSpPr>
        <p:spPr>
          <a:xfrm>
            <a:off x="1033670" y="3906078"/>
            <a:ext cx="745434" cy="1341782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48907 w 1148907"/>
              <a:gd name="connsiteY0" fmla="*/ 0 h 1855586"/>
              <a:gd name="connsiteX1" fmla="*/ 1147466 w 1148907"/>
              <a:gd name="connsiteY1" fmla="*/ 1855586 h 1855586"/>
              <a:gd name="connsiteX2" fmla="*/ 0 w 1148907"/>
              <a:gd name="connsiteY2" fmla="*/ 1849943 h 1855586"/>
              <a:gd name="connsiteX3" fmla="*/ 7322 w 1148907"/>
              <a:gd name="connsiteY3" fmla="*/ 745 h 1855586"/>
              <a:gd name="connsiteX4" fmla="*/ 1148907 w 1148907"/>
              <a:gd name="connsiteY4" fmla="*/ 0 h 1855586"/>
              <a:gd name="connsiteX0" fmla="*/ 1158426 w 1158426"/>
              <a:gd name="connsiteY0" fmla="*/ 0 h 1855586"/>
              <a:gd name="connsiteX1" fmla="*/ 1156985 w 1158426"/>
              <a:gd name="connsiteY1" fmla="*/ 1855586 h 1855586"/>
              <a:gd name="connsiteX2" fmla="*/ 9519 w 1158426"/>
              <a:gd name="connsiteY2" fmla="*/ 1849943 h 1855586"/>
              <a:gd name="connsiteX3" fmla="*/ 269 w 1158426"/>
              <a:gd name="connsiteY3" fmla="*/ 745 h 1855586"/>
              <a:gd name="connsiteX4" fmla="*/ 1158426 w 1158426"/>
              <a:gd name="connsiteY4" fmla="*/ 0 h 1855586"/>
              <a:gd name="connsiteX0" fmla="*/ 1173765 w 1173765"/>
              <a:gd name="connsiteY0" fmla="*/ 0 h 1855586"/>
              <a:gd name="connsiteX1" fmla="*/ 1172324 w 1173765"/>
              <a:gd name="connsiteY1" fmla="*/ 1855586 h 1855586"/>
              <a:gd name="connsiteX2" fmla="*/ 0 w 1173765"/>
              <a:gd name="connsiteY2" fmla="*/ 1849943 h 1855586"/>
              <a:gd name="connsiteX3" fmla="*/ 15608 w 1173765"/>
              <a:gd name="connsiteY3" fmla="*/ 745 h 1855586"/>
              <a:gd name="connsiteX4" fmla="*/ 1173765 w 1173765"/>
              <a:gd name="connsiteY4" fmla="*/ 0 h 1855586"/>
              <a:gd name="connsiteX0" fmla="*/ 1165479 w 1165479"/>
              <a:gd name="connsiteY0" fmla="*/ 0 h 1855586"/>
              <a:gd name="connsiteX1" fmla="*/ 1164038 w 1165479"/>
              <a:gd name="connsiteY1" fmla="*/ 1855586 h 1855586"/>
              <a:gd name="connsiteX2" fmla="*/ 0 w 1165479"/>
              <a:gd name="connsiteY2" fmla="*/ 1849943 h 1855586"/>
              <a:gd name="connsiteX3" fmla="*/ 7322 w 1165479"/>
              <a:gd name="connsiteY3" fmla="*/ 745 h 1855586"/>
              <a:gd name="connsiteX4" fmla="*/ 1165479 w 1165479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479" h="1855586">
                <a:moveTo>
                  <a:pt x="1165479" y="0"/>
                </a:moveTo>
                <a:cubicBezTo>
                  <a:pt x="1162448" y="618529"/>
                  <a:pt x="1167069" y="1237057"/>
                  <a:pt x="1164038" y="1855586"/>
                </a:cubicBezTo>
                <a:lnTo>
                  <a:pt x="0" y="1849943"/>
                </a:lnTo>
                <a:cubicBezTo>
                  <a:pt x="2361" y="1543337"/>
                  <a:pt x="4961" y="307351"/>
                  <a:pt x="7322" y="745"/>
                </a:cubicBezTo>
                <a:lnTo>
                  <a:pt x="1165479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6" name="직사각형 4"/>
          <p:cNvSpPr/>
          <p:nvPr/>
        </p:nvSpPr>
        <p:spPr>
          <a:xfrm>
            <a:off x="2746514" y="3806687"/>
            <a:ext cx="745434" cy="1441173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48907 w 1148907"/>
              <a:gd name="connsiteY0" fmla="*/ 0 h 1855586"/>
              <a:gd name="connsiteX1" fmla="*/ 1147466 w 1148907"/>
              <a:gd name="connsiteY1" fmla="*/ 1855586 h 1855586"/>
              <a:gd name="connsiteX2" fmla="*/ 0 w 1148907"/>
              <a:gd name="connsiteY2" fmla="*/ 1849943 h 1855586"/>
              <a:gd name="connsiteX3" fmla="*/ 7322 w 1148907"/>
              <a:gd name="connsiteY3" fmla="*/ 745 h 1855586"/>
              <a:gd name="connsiteX4" fmla="*/ 1148907 w 1148907"/>
              <a:gd name="connsiteY4" fmla="*/ 0 h 1855586"/>
              <a:gd name="connsiteX0" fmla="*/ 1158426 w 1158426"/>
              <a:gd name="connsiteY0" fmla="*/ 0 h 1855586"/>
              <a:gd name="connsiteX1" fmla="*/ 1156985 w 1158426"/>
              <a:gd name="connsiteY1" fmla="*/ 1855586 h 1855586"/>
              <a:gd name="connsiteX2" fmla="*/ 9519 w 1158426"/>
              <a:gd name="connsiteY2" fmla="*/ 1849943 h 1855586"/>
              <a:gd name="connsiteX3" fmla="*/ 269 w 1158426"/>
              <a:gd name="connsiteY3" fmla="*/ 745 h 1855586"/>
              <a:gd name="connsiteX4" fmla="*/ 1158426 w 1158426"/>
              <a:gd name="connsiteY4" fmla="*/ 0 h 1855586"/>
              <a:gd name="connsiteX0" fmla="*/ 1173765 w 1173765"/>
              <a:gd name="connsiteY0" fmla="*/ 0 h 1855586"/>
              <a:gd name="connsiteX1" fmla="*/ 1172324 w 1173765"/>
              <a:gd name="connsiteY1" fmla="*/ 1855586 h 1855586"/>
              <a:gd name="connsiteX2" fmla="*/ 0 w 1173765"/>
              <a:gd name="connsiteY2" fmla="*/ 1849943 h 1855586"/>
              <a:gd name="connsiteX3" fmla="*/ 15608 w 1173765"/>
              <a:gd name="connsiteY3" fmla="*/ 745 h 1855586"/>
              <a:gd name="connsiteX4" fmla="*/ 1173765 w 1173765"/>
              <a:gd name="connsiteY4" fmla="*/ 0 h 1855586"/>
              <a:gd name="connsiteX0" fmla="*/ 1165479 w 1165479"/>
              <a:gd name="connsiteY0" fmla="*/ 0 h 1855586"/>
              <a:gd name="connsiteX1" fmla="*/ 1164038 w 1165479"/>
              <a:gd name="connsiteY1" fmla="*/ 1855586 h 1855586"/>
              <a:gd name="connsiteX2" fmla="*/ 0 w 1165479"/>
              <a:gd name="connsiteY2" fmla="*/ 1849943 h 1855586"/>
              <a:gd name="connsiteX3" fmla="*/ 7322 w 1165479"/>
              <a:gd name="connsiteY3" fmla="*/ 745 h 1855586"/>
              <a:gd name="connsiteX4" fmla="*/ 1165479 w 1165479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479" h="1855586">
                <a:moveTo>
                  <a:pt x="1165479" y="0"/>
                </a:moveTo>
                <a:cubicBezTo>
                  <a:pt x="1162448" y="618529"/>
                  <a:pt x="1167069" y="1237057"/>
                  <a:pt x="1164038" y="1855586"/>
                </a:cubicBezTo>
                <a:lnTo>
                  <a:pt x="0" y="1849943"/>
                </a:lnTo>
                <a:cubicBezTo>
                  <a:pt x="2361" y="1543337"/>
                  <a:pt x="4961" y="307351"/>
                  <a:pt x="7322" y="745"/>
                </a:cubicBezTo>
                <a:lnTo>
                  <a:pt x="1165479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7" name="직사각형 4"/>
          <p:cNvSpPr/>
          <p:nvPr/>
        </p:nvSpPr>
        <p:spPr>
          <a:xfrm>
            <a:off x="4459358" y="3627121"/>
            <a:ext cx="738807" cy="1620740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48907 w 1148907"/>
              <a:gd name="connsiteY0" fmla="*/ 0 h 1855586"/>
              <a:gd name="connsiteX1" fmla="*/ 1147466 w 1148907"/>
              <a:gd name="connsiteY1" fmla="*/ 1855586 h 1855586"/>
              <a:gd name="connsiteX2" fmla="*/ 0 w 1148907"/>
              <a:gd name="connsiteY2" fmla="*/ 1849943 h 1855586"/>
              <a:gd name="connsiteX3" fmla="*/ 7322 w 1148907"/>
              <a:gd name="connsiteY3" fmla="*/ 745 h 1855586"/>
              <a:gd name="connsiteX4" fmla="*/ 1148907 w 1148907"/>
              <a:gd name="connsiteY4" fmla="*/ 0 h 1855586"/>
              <a:gd name="connsiteX0" fmla="*/ 1158426 w 1158426"/>
              <a:gd name="connsiteY0" fmla="*/ 0 h 1855586"/>
              <a:gd name="connsiteX1" fmla="*/ 1156985 w 1158426"/>
              <a:gd name="connsiteY1" fmla="*/ 1855586 h 1855586"/>
              <a:gd name="connsiteX2" fmla="*/ 9519 w 1158426"/>
              <a:gd name="connsiteY2" fmla="*/ 1849943 h 1855586"/>
              <a:gd name="connsiteX3" fmla="*/ 269 w 1158426"/>
              <a:gd name="connsiteY3" fmla="*/ 745 h 1855586"/>
              <a:gd name="connsiteX4" fmla="*/ 1158426 w 1158426"/>
              <a:gd name="connsiteY4" fmla="*/ 0 h 1855586"/>
              <a:gd name="connsiteX0" fmla="*/ 1173765 w 1173765"/>
              <a:gd name="connsiteY0" fmla="*/ 0 h 1855586"/>
              <a:gd name="connsiteX1" fmla="*/ 1172324 w 1173765"/>
              <a:gd name="connsiteY1" fmla="*/ 1855586 h 1855586"/>
              <a:gd name="connsiteX2" fmla="*/ 0 w 1173765"/>
              <a:gd name="connsiteY2" fmla="*/ 1849943 h 1855586"/>
              <a:gd name="connsiteX3" fmla="*/ 15608 w 1173765"/>
              <a:gd name="connsiteY3" fmla="*/ 745 h 1855586"/>
              <a:gd name="connsiteX4" fmla="*/ 1173765 w 1173765"/>
              <a:gd name="connsiteY4" fmla="*/ 0 h 1855586"/>
              <a:gd name="connsiteX0" fmla="*/ 1165479 w 1165479"/>
              <a:gd name="connsiteY0" fmla="*/ 0 h 1855586"/>
              <a:gd name="connsiteX1" fmla="*/ 1164038 w 1165479"/>
              <a:gd name="connsiteY1" fmla="*/ 1855586 h 1855586"/>
              <a:gd name="connsiteX2" fmla="*/ 0 w 1165479"/>
              <a:gd name="connsiteY2" fmla="*/ 1849943 h 1855586"/>
              <a:gd name="connsiteX3" fmla="*/ 7322 w 1165479"/>
              <a:gd name="connsiteY3" fmla="*/ 745 h 1855586"/>
              <a:gd name="connsiteX4" fmla="*/ 1165479 w 1165479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479" h="1855586">
                <a:moveTo>
                  <a:pt x="1165479" y="0"/>
                </a:moveTo>
                <a:cubicBezTo>
                  <a:pt x="1162448" y="618529"/>
                  <a:pt x="1167069" y="1237057"/>
                  <a:pt x="1164038" y="1855586"/>
                </a:cubicBezTo>
                <a:lnTo>
                  <a:pt x="0" y="1849943"/>
                </a:lnTo>
                <a:cubicBezTo>
                  <a:pt x="2361" y="1543337"/>
                  <a:pt x="4961" y="307351"/>
                  <a:pt x="7322" y="745"/>
                </a:cubicBezTo>
                <a:lnTo>
                  <a:pt x="1165479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8" name="직사각형 4"/>
          <p:cNvSpPr/>
          <p:nvPr/>
        </p:nvSpPr>
        <p:spPr>
          <a:xfrm>
            <a:off x="6159267" y="3962400"/>
            <a:ext cx="745434" cy="1291924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48907 w 1148907"/>
              <a:gd name="connsiteY0" fmla="*/ 0 h 1855586"/>
              <a:gd name="connsiteX1" fmla="*/ 1147466 w 1148907"/>
              <a:gd name="connsiteY1" fmla="*/ 1855586 h 1855586"/>
              <a:gd name="connsiteX2" fmla="*/ 0 w 1148907"/>
              <a:gd name="connsiteY2" fmla="*/ 1849943 h 1855586"/>
              <a:gd name="connsiteX3" fmla="*/ 7322 w 1148907"/>
              <a:gd name="connsiteY3" fmla="*/ 745 h 1855586"/>
              <a:gd name="connsiteX4" fmla="*/ 1148907 w 1148907"/>
              <a:gd name="connsiteY4" fmla="*/ 0 h 1855586"/>
              <a:gd name="connsiteX0" fmla="*/ 1158426 w 1158426"/>
              <a:gd name="connsiteY0" fmla="*/ 0 h 1855586"/>
              <a:gd name="connsiteX1" fmla="*/ 1156985 w 1158426"/>
              <a:gd name="connsiteY1" fmla="*/ 1855586 h 1855586"/>
              <a:gd name="connsiteX2" fmla="*/ 9519 w 1158426"/>
              <a:gd name="connsiteY2" fmla="*/ 1849943 h 1855586"/>
              <a:gd name="connsiteX3" fmla="*/ 269 w 1158426"/>
              <a:gd name="connsiteY3" fmla="*/ 745 h 1855586"/>
              <a:gd name="connsiteX4" fmla="*/ 1158426 w 1158426"/>
              <a:gd name="connsiteY4" fmla="*/ 0 h 1855586"/>
              <a:gd name="connsiteX0" fmla="*/ 1173765 w 1173765"/>
              <a:gd name="connsiteY0" fmla="*/ 0 h 1855586"/>
              <a:gd name="connsiteX1" fmla="*/ 1172324 w 1173765"/>
              <a:gd name="connsiteY1" fmla="*/ 1855586 h 1855586"/>
              <a:gd name="connsiteX2" fmla="*/ 0 w 1173765"/>
              <a:gd name="connsiteY2" fmla="*/ 1849943 h 1855586"/>
              <a:gd name="connsiteX3" fmla="*/ 15608 w 1173765"/>
              <a:gd name="connsiteY3" fmla="*/ 745 h 1855586"/>
              <a:gd name="connsiteX4" fmla="*/ 1173765 w 1173765"/>
              <a:gd name="connsiteY4" fmla="*/ 0 h 1855586"/>
              <a:gd name="connsiteX0" fmla="*/ 1165479 w 1165479"/>
              <a:gd name="connsiteY0" fmla="*/ 0 h 1855586"/>
              <a:gd name="connsiteX1" fmla="*/ 1164038 w 1165479"/>
              <a:gd name="connsiteY1" fmla="*/ 1855586 h 1855586"/>
              <a:gd name="connsiteX2" fmla="*/ 0 w 1165479"/>
              <a:gd name="connsiteY2" fmla="*/ 1849943 h 1855586"/>
              <a:gd name="connsiteX3" fmla="*/ 7322 w 1165479"/>
              <a:gd name="connsiteY3" fmla="*/ 745 h 1855586"/>
              <a:gd name="connsiteX4" fmla="*/ 1165479 w 1165479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479" h="1855586">
                <a:moveTo>
                  <a:pt x="1165479" y="0"/>
                </a:moveTo>
                <a:cubicBezTo>
                  <a:pt x="1162448" y="618529"/>
                  <a:pt x="1167069" y="1237057"/>
                  <a:pt x="1164038" y="1855586"/>
                </a:cubicBezTo>
                <a:lnTo>
                  <a:pt x="0" y="1849943"/>
                </a:lnTo>
                <a:cubicBezTo>
                  <a:pt x="2361" y="1543337"/>
                  <a:pt x="4961" y="307351"/>
                  <a:pt x="7322" y="745"/>
                </a:cubicBezTo>
                <a:lnTo>
                  <a:pt x="1165479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682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0DD66AC-77E1-4CD1-AA39-5BFD075D2B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9DAC902-62A2-47F3-9D85-77A03048E48C}"/>
              </a:ext>
            </a:extLst>
          </p:cNvPr>
          <p:cNvSpPr/>
          <p:nvPr/>
        </p:nvSpPr>
        <p:spPr>
          <a:xfrm>
            <a:off x="126715" y="216698"/>
            <a:ext cx="11842677" cy="6616558"/>
          </a:xfrm>
          <a:prstGeom prst="roundRect">
            <a:avLst>
              <a:gd name="adj" fmla="val 4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D24CA52-2589-4A4E-83F2-C93456F2C09B}"/>
              </a:ext>
            </a:extLst>
          </p:cNvPr>
          <p:cNvCxnSpPr>
            <a:cxnSpLocks/>
          </p:cNvCxnSpPr>
          <p:nvPr/>
        </p:nvCxnSpPr>
        <p:spPr>
          <a:xfrm>
            <a:off x="380144" y="863029"/>
            <a:ext cx="11232650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D7AC5C-19A0-48FB-9259-6D05BF387F4D}"/>
              </a:ext>
            </a:extLst>
          </p:cNvPr>
          <p:cNvSpPr txBox="1"/>
          <p:nvPr/>
        </p:nvSpPr>
        <p:spPr>
          <a:xfrm>
            <a:off x="380144" y="216698"/>
            <a:ext cx="706862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ko-KR" sz="3600" smtClean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3) </a:t>
            </a:r>
            <a:r>
              <a:rPr lang="ko-KR" altLang="en-US" sz="3600" smtClean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온라인수업</a:t>
            </a:r>
            <a:endParaRPr lang="ko-KR" altLang="en-US" sz="3600" dirty="0">
              <a:solidFill>
                <a:srgbClr val="4B5E79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6E63A43-FFF2-406E-B711-239473D5B7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71" y="238910"/>
            <a:ext cx="640421" cy="306438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10</a:t>
            </a:fld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graphicFrame>
        <p:nvGraphicFramePr>
          <p:cNvPr id="12" name="차트 11"/>
          <p:cNvGraphicFramePr/>
          <p:nvPr>
            <p:extLst>
              <p:ext uri="{D42A27DB-BD31-4B8C-83A1-F6EECF244321}">
                <p14:modId xmlns:p14="http://schemas.microsoft.com/office/powerpoint/2010/main" val="3858110988"/>
              </p:ext>
            </p:extLst>
          </p:nvPr>
        </p:nvGraphicFramePr>
        <p:xfrm>
          <a:off x="419100" y="1079728"/>
          <a:ext cx="5577693" cy="450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차트 13"/>
          <p:cNvGraphicFramePr/>
          <p:nvPr>
            <p:extLst>
              <p:ext uri="{D42A27DB-BD31-4B8C-83A1-F6EECF244321}">
                <p14:modId xmlns:p14="http://schemas.microsoft.com/office/powerpoint/2010/main" val="378789298"/>
              </p:ext>
            </p:extLst>
          </p:nvPr>
        </p:nvGraphicFramePr>
        <p:xfrm>
          <a:off x="6202017" y="1079728"/>
          <a:ext cx="5564257" cy="450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직사각형 4"/>
          <p:cNvSpPr/>
          <p:nvPr/>
        </p:nvSpPr>
        <p:spPr>
          <a:xfrm>
            <a:off x="954355" y="3585029"/>
            <a:ext cx="549768" cy="1182585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5" name="직사각형 4"/>
          <p:cNvSpPr/>
          <p:nvPr/>
        </p:nvSpPr>
        <p:spPr>
          <a:xfrm>
            <a:off x="2265577" y="3439201"/>
            <a:ext cx="549768" cy="1328410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7" name="직사각형 4"/>
          <p:cNvSpPr/>
          <p:nvPr/>
        </p:nvSpPr>
        <p:spPr>
          <a:xfrm>
            <a:off x="3589693" y="3468228"/>
            <a:ext cx="549768" cy="1299383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8" name="직사각형 4"/>
          <p:cNvSpPr/>
          <p:nvPr/>
        </p:nvSpPr>
        <p:spPr>
          <a:xfrm>
            <a:off x="4913809" y="3598857"/>
            <a:ext cx="549768" cy="1168754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9" name="직사각형 4"/>
          <p:cNvSpPr/>
          <p:nvPr/>
        </p:nvSpPr>
        <p:spPr>
          <a:xfrm>
            <a:off x="6722684" y="3395664"/>
            <a:ext cx="549768" cy="1371948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0" name="직사각형 4"/>
          <p:cNvSpPr/>
          <p:nvPr/>
        </p:nvSpPr>
        <p:spPr>
          <a:xfrm>
            <a:off x="8043431" y="3424238"/>
            <a:ext cx="549768" cy="1343373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1" name="직사각형 4"/>
          <p:cNvSpPr/>
          <p:nvPr/>
        </p:nvSpPr>
        <p:spPr>
          <a:xfrm>
            <a:off x="9358022" y="3420914"/>
            <a:ext cx="549768" cy="1346697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2" name="직사각형 4"/>
          <p:cNvSpPr/>
          <p:nvPr/>
        </p:nvSpPr>
        <p:spPr>
          <a:xfrm>
            <a:off x="10691663" y="3405188"/>
            <a:ext cx="549768" cy="1362423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9100" y="5747858"/>
            <a:ext cx="5577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∙ 온라인 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수업은 학습량이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‘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많다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매우 많다 포함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)’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고 응답한  </a:t>
            </a:r>
            <a:endParaRPr lang="en-US" altLang="ko-KR" sz="1600" dirty="0" smtClean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비율은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2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(43.7%)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3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(43.0%)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1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(39.3%) &gt;        </a:t>
            </a: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4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(38.4%) 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순으로 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나타남</a:t>
            </a:r>
            <a:endParaRPr lang="ko-KR" altLang="en-US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02017" y="5752514"/>
            <a:ext cx="5894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∙ 온라인 </a:t>
            </a:r>
            <a:r>
              <a:rPr lang="ko-KR" altLang="en-US" sz="1600" dirty="0" smtClean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수업은 집중하기 </a:t>
            </a:r>
            <a:r>
              <a:rPr lang="en-US" altLang="ko-KR" sz="1600" dirty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‘</a:t>
            </a:r>
            <a:r>
              <a:rPr lang="ko-KR" altLang="en-US" sz="1600" dirty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어렵다</a:t>
            </a:r>
            <a:r>
              <a:rPr lang="en-US" altLang="ko-KR" sz="1600" dirty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(</a:t>
            </a:r>
            <a:r>
              <a:rPr lang="ko-KR" altLang="en-US" sz="1600" dirty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매우 어렵다 포함</a:t>
            </a:r>
            <a:r>
              <a:rPr lang="en-US" altLang="ko-KR" sz="1600" dirty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)’</a:t>
            </a:r>
            <a:r>
              <a:rPr lang="ko-KR" altLang="en-US" sz="1600" dirty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고 응답한 </a:t>
            </a:r>
            <a:endParaRPr lang="en-US" altLang="ko-KR" sz="1600" dirty="0">
              <a:latin typeface="한림고딕체 Regular" panose="020B0503000000000000" pitchFamily="50" charset="-127"/>
              <a:ea typeface="한림고딕체 Regular" panose="020B0503000000000000" pitchFamily="50" charset="-127"/>
            </a:endParaRPr>
          </a:p>
          <a:p>
            <a:r>
              <a:rPr lang="en-US" altLang="ko-KR" sz="1600" dirty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  </a:t>
            </a:r>
            <a:r>
              <a:rPr lang="ko-KR" altLang="en-US" sz="1600" dirty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비율은 </a:t>
            </a:r>
            <a:r>
              <a:rPr lang="en-US" altLang="ko-KR" sz="1600" dirty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1, 4</a:t>
            </a:r>
            <a:r>
              <a:rPr lang="ko-KR" altLang="en-US" sz="1600" dirty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학년</a:t>
            </a:r>
            <a:r>
              <a:rPr lang="en-US" altLang="ko-KR" sz="1600" dirty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(45.2%) &gt; 3</a:t>
            </a:r>
            <a:r>
              <a:rPr lang="ko-KR" altLang="en-US" sz="1600" dirty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학년</a:t>
            </a:r>
            <a:r>
              <a:rPr lang="en-US" altLang="ko-KR" sz="1600" dirty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(44.7%) &gt; 2</a:t>
            </a:r>
            <a:r>
              <a:rPr lang="ko-KR" altLang="en-US" sz="1600" dirty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학년</a:t>
            </a:r>
            <a:r>
              <a:rPr lang="en-US" altLang="ko-KR" sz="1600" dirty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(44.4%) </a:t>
            </a:r>
          </a:p>
          <a:p>
            <a:r>
              <a:rPr lang="en-US" altLang="ko-KR" sz="1600" dirty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  </a:t>
            </a:r>
            <a:r>
              <a:rPr lang="ko-KR" altLang="en-US" sz="1600" dirty="0">
                <a:latin typeface="한림고딕체 Regular" panose="020B0503000000000000" pitchFamily="50" charset="-127"/>
                <a:ea typeface="한림고딕체 Regular" panose="020B0503000000000000" pitchFamily="50" charset="-127"/>
              </a:rPr>
              <a:t>순으로 나타남</a:t>
            </a:r>
          </a:p>
        </p:txBody>
      </p:sp>
    </p:spTree>
    <p:extLst>
      <p:ext uri="{BB962C8B-B14F-4D97-AF65-F5344CB8AC3E}">
        <p14:creationId xmlns:p14="http://schemas.microsoft.com/office/powerpoint/2010/main" val="341806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0DD66AC-77E1-4CD1-AA39-5BFD075D2B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9DAC902-62A2-47F3-9D85-77A03048E48C}"/>
              </a:ext>
            </a:extLst>
          </p:cNvPr>
          <p:cNvSpPr/>
          <p:nvPr/>
        </p:nvSpPr>
        <p:spPr>
          <a:xfrm>
            <a:off x="126715" y="216698"/>
            <a:ext cx="11842677" cy="6616558"/>
          </a:xfrm>
          <a:prstGeom prst="roundRect">
            <a:avLst>
              <a:gd name="adj" fmla="val 4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D24CA52-2589-4A4E-83F2-C93456F2C09B}"/>
              </a:ext>
            </a:extLst>
          </p:cNvPr>
          <p:cNvCxnSpPr>
            <a:cxnSpLocks/>
          </p:cNvCxnSpPr>
          <p:nvPr/>
        </p:nvCxnSpPr>
        <p:spPr>
          <a:xfrm>
            <a:off x="380144" y="863029"/>
            <a:ext cx="11232650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D7AC5C-19A0-48FB-9259-6D05BF387F4D}"/>
              </a:ext>
            </a:extLst>
          </p:cNvPr>
          <p:cNvSpPr txBox="1"/>
          <p:nvPr/>
        </p:nvSpPr>
        <p:spPr>
          <a:xfrm>
            <a:off x="380144" y="216698"/>
            <a:ext cx="706862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ko-KR" sz="3600" smtClean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3) </a:t>
            </a:r>
            <a:r>
              <a:rPr lang="ko-KR" altLang="en-US" sz="3600" smtClean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온라인수업</a:t>
            </a:r>
            <a:endParaRPr lang="ko-KR" altLang="en-US" sz="3600" dirty="0">
              <a:solidFill>
                <a:srgbClr val="4B5E79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6E63A43-FFF2-406E-B711-239473D5B7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71" y="238910"/>
            <a:ext cx="640421" cy="306438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11</a:t>
            </a:fld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graphicFrame>
        <p:nvGraphicFramePr>
          <p:cNvPr id="12" name="차트 11"/>
          <p:cNvGraphicFramePr/>
          <p:nvPr>
            <p:extLst>
              <p:ext uri="{D42A27DB-BD31-4B8C-83A1-F6EECF244321}">
                <p14:modId xmlns:p14="http://schemas.microsoft.com/office/powerpoint/2010/main" val="3180552889"/>
              </p:ext>
            </p:extLst>
          </p:nvPr>
        </p:nvGraphicFramePr>
        <p:xfrm>
          <a:off x="419100" y="1079728"/>
          <a:ext cx="5577693" cy="450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차트 13"/>
          <p:cNvGraphicFramePr/>
          <p:nvPr>
            <p:extLst>
              <p:ext uri="{D42A27DB-BD31-4B8C-83A1-F6EECF244321}">
                <p14:modId xmlns:p14="http://schemas.microsoft.com/office/powerpoint/2010/main" val="1634782392"/>
              </p:ext>
            </p:extLst>
          </p:nvPr>
        </p:nvGraphicFramePr>
        <p:xfrm>
          <a:off x="6202017" y="1088354"/>
          <a:ext cx="5564257" cy="450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19099" y="5747858"/>
            <a:ext cx="5657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∙ 교수와의 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소통이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‘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적다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매우 적다 포함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)’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고 응답한  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비율은</a:t>
            </a:r>
            <a:endParaRPr lang="en-US" altLang="ko-KR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2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(38.8%)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3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(38.2%)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4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(38.1%) &gt; </a:t>
            </a:r>
          </a:p>
          <a:p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1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(35.8%) 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순으로 나타남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ko-KR" altLang="en-US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02017" y="5752514"/>
            <a:ext cx="5894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∙ 학우들과 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교류가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‘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적다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매우 적다 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포함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)’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고 응답한 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비율은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                                       </a:t>
            </a:r>
          </a:p>
          <a:p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2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(64.9%)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1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(63.5%)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3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(63.3%) &gt;</a:t>
            </a: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4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(60.5%) 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순으로 나타남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ko-KR" altLang="en-US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5" name="직사각형 4"/>
          <p:cNvSpPr/>
          <p:nvPr/>
        </p:nvSpPr>
        <p:spPr>
          <a:xfrm>
            <a:off x="950895" y="1760762"/>
            <a:ext cx="540390" cy="1096738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0 w 4984595"/>
              <a:gd name="connsiteY4" fmla="*/ 0 h 1081668"/>
              <a:gd name="connsiteX0" fmla="*/ 0 w 1378900"/>
              <a:gd name="connsiteY0" fmla="*/ 0 h 1090331"/>
              <a:gd name="connsiteX1" fmla="*/ 1378900 w 1378900"/>
              <a:gd name="connsiteY1" fmla="*/ 8663 h 1090331"/>
              <a:gd name="connsiteX2" fmla="*/ 1378900 w 1378900"/>
              <a:gd name="connsiteY2" fmla="*/ 1090331 h 1090331"/>
              <a:gd name="connsiteX3" fmla="*/ 540943 w 1378900"/>
              <a:gd name="connsiteY3" fmla="*/ 1081256 h 1090331"/>
              <a:gd name="connsiteX4" fmla="*/ 0 w 1378900"/>
              <a:gd name="connsiteY4" fmla="*/ 0 h 1090331"/>
              <a:gd name="connsiteX0" fmla="*/ 7555 w 1386455"/>
              <a:gd name="connsiteY0" fmla="*/ 0 h 1427752"/>
              <a:gd name="connsiteX1" fmla="*/ 1386455 w 1386455"/>
              <a:gd name="connsiteY1" fmla="*/ 8663 h 1427752"/>
              <a:gd name="connsiteX2" fmla="*/ 1386455 w 1386455"/>
              <a:gd name="connsiteY2" fmla="*/ 1090331 h 1427752"/>
              <a:gd name="connsiteX3" fmla="*/ 0 w 1386455"/>
              <a:gd name="connsiteY3" fmla="*/ 1427752 h 1427752"/>
              <a:gd name="connsiteX4" fmla="*/ 7555 w 1386455"/>
              <a:gd name="connsiteY4" fmla="*/ 0 h 1427752"/>
              <a:gd name="connsiteX0" fmla="*/ 7555 w 1395446"/>
              <a:gd name="connsiteY0" fmla="*/ 0 h 1427752"/>
              <a:gd name="connsiteX1" fmla="*/ 1386455 w 1395446"/>
              <a:gd name="connsiteY1" fmla="*/ 8663 h 1427752"/>
              <a:gd name="connsiteX2" fmla="*/ 1395446 w 1395446"/>
              <a:gd name="connsiteY2" fmla="*/ 1419502 h 1427752"/>
              <a:gd name="connsiteX3" fmla="*/ 0 w 1395446"/>
              <a:gd name="connsiteY3" fmla="*/ 1427752 h 1427752"/>
              <a:gd name="connsiteX4" fmla="*/ 7555 w 1395446"/>
              <a:gd name="connsiteY4" fmla="*/ 0 h 1427752"/>
              <a:gd name="connsiteX0" fmla="*/ 594 w 1388485"/>
              <a:gd name="connsiteY0" fmla="*/ 0 h 1427752"/>
              <a:gd name="connsiteX1" fmla="*/ 1379494 w 1388485"/>
              <a:gd name="connsiteY1" fmla="*/ 8663 h 1427752"/>
              <a:gd name="connsiteX2" fmla="*/ 1388485 w 1388485"/>
              <a:gd name="connsiteY2" fmla="*/ 1419502 h 1427752"/>
              <a:gd name="connsiteX3" fmla="*/ 2031 w 1388485"/>
              <a:gd name="connsiteY3" fmla="*/ 1427752 h 1427752"/>
              <a:gd name="connsiteX4" fmla="*/ 594 w 1388485"/>
              <a:gd name="connsiteY4" fmla="*/ 0 h 1427752"/>
              <a:gd name="connsiteX0" fmla="*/ 594 w 1379494"/>
              <a:gd name="connsiteY0" fmla="*/ 0 h 1436827"/>
              <a:gd name="connsiteX1" fmla="*/ 1379494 w 1379494"/>
              <a:gd name="connsiteY1" fmla="*/ 8663 h 1436827"/>
              <a:gd name="connsiteX2" fmla="*/ 1379493 w 1379494"/>
              <a:gd name="connsiteY2" fmla="*/ 1436827 h 1436827"/>
              <a:gd name="connsiteX3" fmla="*/ 2031 w 1379494"/>
              <a:gd name="connsiteY3" fmla="*/ 1427752 h 1436827"/>
              <a:gd name="connsiteX4" fmla="*/ 594 w 1379494"/>
              <a:gd name="connsiteY4" fmla="*/ 0 h 1436827"/>
              <a:gd name="connsiteX0" fmla="*/ 594 w 1379494"/>
              <a:gd name="connsiteY0" fmla="*/ 0 h 1428164"/>
              <a:gd name="connsiteX1" fmla="*/ 1379494 w 1379494"/>
              <a:gd name="connsiteY1" fmla="*/ 8663 h 1428164"/>
              <a:gd name="connsiteX2" fmla="*/ 1379493 w 1379494"/>
              <a:gd name="connsiteY2" fmla="*/ 1428164 h 1428164"/>
              <a:gd name="connsiteX3" fmla="*/ 2031 w 1379494"/>
              <a:gd name="connsiteY3" fmla="*/ 1427752 h 1428164"/>
              <a:gd name="connsiteX4" fmla="*/ 594 w 1379494"/>
              <a:gd name="connsiteY4" fmla="*/ 0 h 142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494" h="1428164">
                <a:moveTo>
                  <a:pt x="594" y="0"/>
                </a:moveTo>
                <a:lnTo>
                  <a:pt x="1379494" y="8663"/>
                </a:lnTo>
                <a:cubicBezTo>
                  <a:pt x="1379494" y="484718"/>
                  <a:pt x="1379493" y="952109"/>
                  <a:pt x="1379493" y="1428164"/>
                </a:cubicBezTo>
                <a:lnTo>
                  <a:pt x="2031" y="1427752"/>
                </a:lnTo>
                <a:cubicBezTo>
                  <a:pt x="4549" y="951835"/>
                  <a:pt x="-1924" y="475917"/>
                  <a:pt x="594" y="0"/>
                </a:cubicBezTo>
                <a:close/>
              </a:path>
            </a:pathLst>
          </a:custGeom>
          <a:solidFill>
            <a:srgbClr val="FF0000">
              <a:alpha val="21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6" name="직사각형 4"/>
          <p:cNvSpPr/>
          <p:nvPr/>
        </p:nvSpPr>
        <p:spPr>
          <a:xfrm>
            <a:off x="2276111" y="1760762"/>
            <a:ext cx="541385" cy="1191988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0 w 4984595"/>
              <a:gd name="connsiteY4" fmla="*/ 0 h 1081668"/>
              <a:gd name="connsiteX0" fmla="*/ 0 w 1378900"/>
              <a:gd name="connsiteY0" fmla="*/ 0 h 1090331"/>
              <a:gd name="connsiteX1" fmla="*/ 1378900 w 1378900"/>
              <a:gd name="connsiteY1" fmla="*/ 8663 h 1090331"/>
              <a:gd name="connsiteX2" fmla="*/ 1378900 w 1378900"/>
              <a:gd name="connsiteY2" fmla="*/ 1090331 h 1090331"/>
              <a:gd name="connsiteX3" fmla="*/ 540943 w 1378900"/>
              <a:gd name="connsiteY3" fmla="*/ 1081256 h 1090331"/>
              <a:gd name="connsiteX4" fmla="*/ 0 w 1378900"/>
              <a:gd name="connsiteY4" fmla="*/ 0 h 1090331"/>
              <a:gd name="connsiteX0" fmla="*/ 7555 w 1386455"/>
              <a:gd name="connsiteY0" fmla="*/ 0 h 1427752"/>
              <a:gd name="connsiteX1" fmla="*/ 1386455 w 1386455"/>
              <a:gd name="connsiteY1" fmla="*/ 8663 h 1427752"/>
              <a:gd name="connsiteX2" fmla="*/ 1386455 w 1386455"/>
              <a:gd name="connsiteY2" fmla="*/ 1090331 h 1427752"/>
              <a:gd name="connsiteX3" fmla="*/ 0 w 1386455"/>
              <a:gd name="connsiteY3" fmla="*/ 1427752 h 1427752"/>
              <a:gd name="connsiteX4" fmla="*/ 7555 w 1386455"/>
              <a:gd name="connsiteY4" fmla="*/ 0 h 1427752"/>
              <a:gd name="connsiteX0" fmla="*/ 7555 w 1395446"/>
              <a:gd name="connsiteY0" fmla="*/ 0 h 1427752"/>
              <a:gd name="connsiteX1" fmla="*/ 1386455 w 1395446"/>
              <a:gd name="connsiteY1" fmla="*/ 8663 h 1427752"/>
              <a:gd name="connsiteX2" fmla="*/ 1395446 w 1395446"/>
              <a:gd name="connsiteY2" fmla="*/ 1419502 h 1427752"/>
              <a:gd name="connsiteX3" fmla="*/ 0 w 1395446"/>
              <a:gd name="connsiteY3" fmla="*/ 1427752 h 1427752"/>
              <a:gd name="connsiteX4" fmla="*/ 7555 w 1395446"/>
              <a:gd name="connsiteY4" fmla="*/ 0 h 1427752"/>
              <a:gd name="connsiteX0" fmla="*/ 594 w 1388485"/>
              <a:gd name="connsiteY0" fmla="*/ 0 h 1427752"/>
              <a:gd name="connsiteX1" fmla="*/ 1379494 w 1388485"/>
              <a:gd name="connsiteY1" fmla="*/ 8663 h 1427752"/>
              <a:gd name="connsiteX2" fmla="*/ 1388485 w 1388485"/>
              <a:gd name="connsiteY2" fmla="*/ 1419502 h 1427752"/>
              <a:gd name="connsiteX3" fmla="*/ 2031 w 1388485"/>
              <a:gd name="connsiteY3" fmla="*/ 1427752 h 1427752"/>
              <a:gd name="connsiteX4" fmla="*/ 594 w 1388485"/>
              <a:gd name="connsiteY4" fmla="*/ 0 h 1427752"/>
              <a:gd name="connsiteX0" fmla="*/ 594 w 1379494"/>
              <a:gd name="connsiteY0" fmla="*/ 0 h 1436827"/>
              <a:gd name="connsiteX1" fmla="*/ 1379494 w 1379494"/>
              <a:gd name="connsiteY1" fmla="*/ 8663 h 1436827"/>
              <a:gd name="connsiteX2" fmla="*/ 1379493 w 1379494"/>
              <a:gd name="connsiteY2" fmla="*/ 1436827 h 1436827"/>
              <a:gd name="connsiteX3" fmla="*/ 2031 w 1379494"/>
              <a:gd name="connsiteY3" fmla="*/ 1427752 h 1436827"/>
              <a:gd name="connsiteX4" fmla="*/ 594 w 1379494"/>
              <a:gd name="connsiteY4" fmla="*/ 0 h 1436827"/>
              <a:gd name="connsiteX0" fmla="*/ 594 w 1379494"/>
              <a:gd name="connsiteY0" fmla="*/ 0 h 1428164"/>
              <a:gd name="connsiteX1" fmla="*/ 1379494 w 1379494"/>
              <a:gd name="connsiteY1" fmla="*/ 8663 h 1428164"/>
              <a:gd name="connsiteX2" fmla="*/ 1379493 w 1379494"/>
              <a:gd name="connsiteY2" fmla="*/ 1428164 h 1428164"/>
              <a:gd name="connsiteX3" fmla="*/ 2031 w 1379494"/>
              <a:gd name="connsiteY3" fmla="*/ 1427752 h 1428164"/>
              <a:gd name="connsiteX4" fmla="*/ 594 w 1379494"/>
              <a:gd name="connsiteY4" fmla="*/ 0 h 142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494" h="1428164">
                <a:moveTo>
                  <a:pt x="594" y="0"/>
                </a:moveTo>
                <a:lnTo>
                  <a:pt x="1379494" y="8663"/>
                </a:lnTo>
                <a:cubicBezTo>
                  <a:pt x="1379494" y="484718"/>
                  <a:pt x="1379493" y="952109"/>
                  <a:pt x="1379493" y="1428164"/>
                </a:cubicBezTo>
                <a:lnTo>
                  <a:pt x="2031" y="1427752"/>
                </a:lnTo>
                <a:cubicBezTo>
                  <a:pt x="4549" y="951835"/>
                  <a:pt x="-1924" y="475917"/>
                  <a:pt x="594" y="0"/>
                </a:cubicBezTo>
                <a:close/>
              </a:path>
            </a:pathLst>
          </a:custGeom>
          <a:solidFill>
            <a:srgbClr val="FF0000">
              <a:alpha val="21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7" name="직사각형 4"/>
          <p:cNvSpPr/>
          <p:nvPr/>
        </p:nvSpPr>
        <p:spPr>
          <a:xfrm>
            <a:off x="3602324" y="1781305"/>
            <a:ext cx="540390" cy="1161920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0 w 4984595"/>
              <a:gd name="connsiteY4" fmla="*/ 0 h 1081668"/>
              <a:gd name="connsiteX0" fmla="*/ 0 w 1378900"/>
              <a:gd name="connsiteY0" fmla="*/ 0 h 1090331"/>
              <a:gd name="connsiteX1" fmla="*/ 1378900 w 1378900"/>
              <a:gd name="connsiteY1" fmla="*/ 8663 h 1090331"/>
              <a:gd name="connsiteX2" fmla="*/ 1378900 w 1378900"/>
              <a:gd name="connsiteY2" fmla="*/ 1090331 h 1090331"/>
              <a:gd name="connsiteX3" fmla="*/ 540943 w 1378900"/>
              <a:gd name="connsiteY3" fmla="*/ 1081256 h 1090331"/>
              <a:gd name="connsiteX4" fmla="*/ 0 w 1378900"/>
              <a:gd name="connsiteY4" fmla="*/ 0 h 1090331"/>
              <a:gd name="connsiteX0" fmla="*/ 7555 w 1386455"/>
              <a:gd name="connsiteY0" fmla="*/ 0 h 1427752"/>
              <a:gd name="connsiteX1" fmla="*/ 1386455 w 1386455"/>
              <a:gd name="connsiteY1" fmla="*/ 8663 h 1427752"/>
              <a:gd name="connsiteX2" fmla="*/ 1386455 w 1386455"/>
              <a:gd name="connsiteY2" fmla="*/ 1090331 h 1427752"/>
              <a:gd name="connsiteX3" fmla="*/ 0 w 1386455"/>
              <a:gd name="connsiteY3" fmla="*/ 1427752 h 1427752"/>
              <a:gd name="connsiteX4" fmla="*/ 7555 w 1386455"/>
              <a:gd name="connsiteY4" fmla="*/ 0 h 1427752"/>
              <a:gd name="connsiteX0" fmla="*/ 7555 w 1395446"/>
              <a:gd name="connsiteY0" fmla="*/ 0 h 1427752"/>
              <a:gd name="connsiteX1" fmla="*/ 1386455 w 1395446"/>
              <a:gd name="connsiteY1" fmla="*/ 8663 h 1427752"/>
              <a:gd name="connsiteX2" fmla="*/ 1395446 w 1395446"/>
              <a:gd name="connsiteY2" fmla="*/ 1419502 h 1427752"/>
              <a:gd name="connsiteX3" fmla="*/ 0 w 1395446"/>
              <a:gd name="connsiteY3" fmla="*/ 1427752 h 1427752"/>
              <a:gd name="connsiteX4" fmla="*/ 7555 w 1395446"/>
              <a:gd name="connsiteY4" fmla="*/ 0 h 1427752"/>
              <a:gd name="connsiteX0" fmla="*/ 594 w 1388485"/>
              <a:gd name="connsiteY0" fmla="*/ 0 h 1427752"/>
              <a:gd name="connsiteX1" fmla="*/ 1379494 w 1388485"/>
              <a:gd name="connsiteY1" fmla="*/ 8663 h 1427752"/>
              <a:gd name="connsiteX2" fmla="*/ 1388485 w 1388485"/>
              <a:gd name="connsiteY2" fmla="*/ 1419502 h 1427752"/>
              <a:gd name="connsiteX3" fmla="*/ 2031 w 1388485"/>
              <a:gd name="connsiteY3" fmla="*/ 1427752 h 1427752"/>
              <a:gd name="connsiteX4" fmla="*/ 594 w 1388485"/>
              <a:gd name="connsiteY4" fmla="*/ 0 h 1427752"/>
              <a:gd name="connsiteX0" fmla="*/ 594 w 1379494"/>
              <a:gd name="connsiteY0" fmla="*/ 0 h 1436827"/>
              <a:gd name="connsiteX1" fmla="*/ 1379494 w 1379494"/>
              <a:gd name="connsiteY1" fmla="*/ 8663 h 1436827"/>
              <a:gd name="connsiteX2" fmla="*/ 1379493 w 1379494"/>
              <a:gd name="connsiteY2" fmla="*/ 1436827 h 1436827"/>
              <a:gd name="connsiteX3" fmla="*/ 2031 w 1379494"/>
              <a:gd name="connsiteY3" fmla="*/ 1427752 h 1436827"/>
              <a:gd name="connsiteX4" fmla="*/ 594 w 1379494"/>
              <a:gd name="connsiteY4" fmla="*/ 0 h 1436827"/>
              <a:gd name="connsiteX0" fmla="*/ 594 w 1379494"/>
              <a:gd name="connsiteY0" fmla="*/ 0 h 1428164"/>
              <a:gd name="connsiteX1" fmla="*/ 1379494 w 1379494"/>
              <a:gd name="connsiteY1" fmla="*/ 8663 h 1428164"/>
              <a:gd name="connsiteX2" fmla="*/ 1379493 w 1379494"/>
              <a:gd name="connsiteY2" fmla="*/ 1428164 h 1428164"/>
              <a:gd name="connsiteX3" fmla="*/ 2031 w 1379494"/>
              <a:gd name="connsiteY3" fmla="*/ 1427752 h 1428164"/>
              <a:gd name="connsiteX4" fmla="*/ 594 w 1379494"/>
              <a:gd name="connsiteY4" fmla="*/ 0 h 142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494" h="1428164">
                <a:moveTo>
                  <a:pt x="594" y="0"/>
                </a:moveTo>
                <a:lnTo>
                  <a:pt x="1379494" y="8663"/>
                </a:lnTo>
                <a:cubicBezTo>
                  <a:pt x="1379494" y="484718"/>
                  <a:pt x="1379493" y="952109"/>
                  <a:pt x="1379493" y="1428164"/>
                </a:cubicBezTo>
                <a:lnTo>
                  <a:pt x="2031" y="1427752"/>
                </a:lnTo>
                <a:cubicBezTo>
                  <a:pt x="4549" y="951835"/>
                  <a:pt x="-1924" y="475917"/>
                  <a:pt x="594" y="0"/>
                </a:cubicBezTo>
                <a:close/>
              </a:path>
            </a:pathLst>
          </a:custGeom>
          <a:solidFill>
            <a:srgbClr val="FF0000">
              <a:alpha val="21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8" name="직사각형 4"/>
          <p:cNvSpPr/>
          <p:nvPr/>
        </p:nvSpPr>
        <p:spPr>
          <a:xfrm>
            <a:off x="4927541" y="1781305"/>
            <a:ext cx="549334" cy="1152395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0 w 4984595"/>
              <a:gd name="connsiteY4" fmla="*/ 0 h 1081668"/>
              <a:gd name="connsiteX0" fmla="*/ 0 w 1378900"/>
              <a:gd name="connsiteY0" fmla="*/ 0 h 1090331"/>
              <a:gd name="connsiteX1" fmla="*/ 1378900 w 1378900"/>
              <a:gd name="connsiteY1" fmla="*/ 8663 h 1090331"/>
              <a:gd name="connsiteX2" fmla="*/ 1378900 w 1378900"/>
              <a:gd name="connsiteY2" fmla="*/ 1090331 h 1090331"/>
              <a:gd name="connsiteX3" fmla="*/ 540943 w 1378900"/>
              <a:gd name="connsiteY3" fmla="*/ 1081256 h 1090331"/>
              <a:gd name="connsiteX4" fmla="*/ 0 w 1378900"/>
              <a:gd name="connsiteY4" fmla="*/ 0 h 1090331"/>
              <a:gd name="connsiteX0" fmla="*/ 7555 w 1386455"/>
              <a:gd name="connsiteY0" fmla="*/ 0 h 1427752"/>
              <a:gd name="connsiteX1" fmla="*/ 1386455 w 1386455"/>
              <a:gd name="connsiteY1" fmla="*/ 8663 h 1427752"/>
              <a:gd name="connsiteX2" fmla="*/ 1386455 w 1386455"/>
              <a:gd name="connsiteY2" fmla="*/ 1090331 h 1427752"/>
              <a:gd name="connsiteX3" fmla="*/ 0 w 1386455"/>
              <a:gd name="connsiteY3" fmla="*/ 1427752 h 1427752"/>
              <a:gd name="connsiteX4" fmla="*/ 7555 w 1386455"/>
              <a:gd name="connsiteY4" fmla="*/ 0 h 1427752"/>
              <a:gd name="connsiteX0" fmla="*/ 7555 w 1395446"/>
              <a:gd name="connsiteY0" fmla="*/ 0 h 1427752"/>
              <a:gd name="connsiteX1" fmla="*/ 1386455 w 1395446"/>
              <a:gd name="connsiteY1" fmla="*/ 8663 h 1427752"/>
              <a:gd name="connsiteX2" fmla="*/ 1395446 w 1395446"/>
              <a:gd name="connsiteY2" fmla="*/ 1419502 h 1427752"/>
              <a:gd name="connsiteX3" fmla="*/ 0 w 1395446"/>
              <a:gd name="connsiteY3" fmla="*/ 1427752 h 1427752"/>
              <a:gd name="connsiteX4" fmla="*/ 7555 w 1395446"/>
              <a:gd name="connsiteY4" fmla="*/ 0 h 1427752"/>
              <a:gd name="connsiteX0" fmla="*/ 594 w 1388485"/>
              <a:gd name="connsiteY0" fmla="*/ 0 h 1427752"/>
              <a:gd name="connsiteX1" fmla="*/ 1379494 w 1388485"/>
              <a:gd name="connsiteY1" fmla="*/ 8663 h 1427752"/>
              <a:gd name="connsiteX2" fmla="*/ 1388485 w 1388485"/>
              <a:gd name="connsiteY2" fmla="*/ 1419502 h 1427752"/>
              <a:gd name="connsiteX3" fmla="*/ 2031 w 1388485"/>
              <a:gd name="connsiteY3" fmla="*/ 1427752 h 1427752"/>
              <a:gd name="connsiteX4" fmla="*/ 594 w 1388485"/>
              <a:gd name="connsiteY4" fmla="*/ 0 h 1427752"/>
              <a:gd name="connsiteX0" fmla="*/ 594 w 1379494"/>
              <a:gd name="connsiteY0" fmla="*/ 0 h 1436827"/>
              <a:gd name="connsiteX1" fmla="*/ 1379494 w 1379494"/>
              <a:gd name="connsiteY1" fmla="*/ 8663 h 1436827"/>
              <a:gd name="connsiteX2" fmla="*/ 1379493 w 1379494"/>
              <a:gd name="connsiteY2" fmla="*/ 1436827 h 1436827"/>
              <a:gd name="connsiteX3" fmla="*/ 2031 w 1379494"/>
              <a:gd name="connsiteY3" fmla="*/ 1427752 h 1436827"/>
              <a:gd name="connsiteX4" fmla="*/ 594 w 1379494"/>
              <a:gd name="connsiteY4" fmla="*/ 0 h 1436827"/>
              <a:gd name="connsiteX0" fmla="*/ 594 w 1379494"/>
              <a:gd name="connsiteY0" fmla="*/ 0 h 1428164"/>
              <a:gd name="connsiteX1" fmla="*/ 1379494 w 1379494"/>
              <a:gd name="connsiteY1" fmla="*/ 8663 h 1428164"/>
              <a:gd name="connsiteX2" fmla="*/ 1379493 w 1379494"/>
              <a:gd name="connsiteY2" fmla="*/ 1428164 h 1428164"/>
              <a:gd name="connsiteX3" fmla="*/ 2031 w 1379494"/>
              <a:gd name="connsiteY3" fmla="*/ 1427752 h 1428164"/>
              <a:gd name="connsiteX4" fmla="*/ 594 w 1379494"/>
              <a:gd name="connsiteY4" fmla="*/ 0 h 142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494" h="1428164">
                <a:moveTo>
                  <a:pt x="594" y="0"/>
                </a:moveTo>
                <a:lnTo>
                  <a:pt x="1379494" y="8663"/>
                </a:lnTo>
                <a:cubicBezTo>
                  <a:pt x="1379494" y="484718"/>
                  <a:pt x="1379493" y="952109"/>
                  <a:pt x="1379493" y="1428164"/>
                </a:cubicBezTo>
                <a:lnTo>
                  <a:pt x="2031" y="1427752"/>
                </a:lnTo>
                <a:cubicBezTo>
                  <a:pt x="4549" y="951835"/>
                  <a:pt x="-1924" y="475917"/>
                  <a:pt x="594" y="0"/>
                </a:cubicBezTo>
                <a:close/>
              </a:path>
            </a:pathLst>
          </a:custGeom>
          <a:solidFill>
            <a:srgbClr val="FF0000">
              <a:alpha val="21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9" name="직사각형 4"/>
          <p:cNvSpPr/>
          <p:nvPr/>
        </p:nvSpPr>
        <p:spPr>
          <a:xfrm>
            <a:off x="6729627" y="1770286"/>
            <a:ext cx="540390" cy="1947701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0 w 4984595"/>
              <a:gd name="connsiteY4" fmla="*/ 0 h 1081668"/>
              <a:gd name="connsiteX0" fmla="*/ 0 w 1378900"/>
              <a:gd name="connsiteY0" fmla="*/ 0 h 1090331"/>
              <a:gd name="connsiteX1" fmla="*/ 1378900 w 1378900"/>
              <a:gd name="connsiteY1" fmla="*/ 8663 h 1090331"/>
              <a:gd name="connsiteX2" fmla="*/ 1378900 w 1378900"/>
              <a:gd name="connsiteY2" fmla="*/ 1090331 h 1090331"/>
              <a:gd name="connsiteX3" fmla="*/ 540943 w 1378900"/>
              <a:gd name="connsiteY3" fmla="*/ 1081256 h 1090331"/>
              <a:gd name="connsiteX4" fmla="*/ 0 w 1378900"/>
              <a:gd name="connsiteY4" fmla="*/ 0 h 1090331"/>
              <a:gd name="connsiteX0" fmla="*/ 7555 w 1386455"/>
              <a:gd name="connsiteY0" fmla="*/ 0 h 1427752"/>
              <a:gd name="connsiteX1" fmla="*/ 1386455 w 1386455"/>
              <a:gd name="connsiteY1" fmla="*/ 8663 h 1427752"/>
              <a:gd name="connsiteX2" fmla="*/ 1386455 w 1386455"/>
              <a:gd name="connsiteY2" fmla="*/ 1090331 h 1427752"/>
              <a:gd name="connsiteX3" fmla="*/ 0 w 1386455"/>
              <a:gd name="connsiteY3" fmla="*/ 1427752 h 1427752"/>
              <a:gd name="connsiteX4" fmla="*/ 7555 w 1386455"/>
              <a:gd name="connsiteY4" fmla="*/ 0 h 1427752"/>
              <a:gd name="connsiteX0" fmla="*/ 7555 w 1395446"/>
              <a:gd name="connsiteY0" fmla="*/ 0 h 1427752"/>
              <a:gd name="connsiteX1" fmla="*/ 1386455 w 1395446"/>
              <a:gd name="connsiteY1" fmla="*/ 8663 h 1427752"/>
              <a:gd name="connsiteX2" fmla="*/ 1395446 w 1395446"/>
              <a:gd name="connsiteY2" fmla="*/ 1419502 h 1427752"/>
              <a:gd name="connsiteX3" fmla="*/ 0 w 1395446"/>
              <a:gd name="connsiteY3" fmla="*/ 1427752 h 1427752"/>
              <a:gd name="connsiteX4" fmla="*/ 7555 w 1395446"/>
              <a:gd name="connsiteY4" fmla="*/ 0 h 1427752"/>
              <a:gd name="connsiteX0" fmla="*/ 594 w 1388485"/>
              <a:gd name="connsiteY0" fmla="*/ 0 h 1427752"/>
              <a:gd name="connsiteX1" fmla="*/ 1379494 w 1388485"/>
              <a:gd name="connsiteY1" fmla="*/ 8663 h 1427752"/>
              <a:gd name="connsiteX2" fmla="*/ 1388485 w 1388485"/>
              <a:gd name="connsiteY2" fmla="*/ 1419502 h 1427752"/>
              <a:gd name="connsiteX3" fmla="*/ 2031 w 1388485"/>
              <a:gd name="connsiteY3" fmla="*/ 1427752 h 1427752"/>
              <a:gd name="connsiteX4" fmla="*/ 594 w 1388485"/>
              <a:gd name="connsiteY4" fmla="*/ 0 h 1427752"/>
              <a:gd name="connsiteX0" fmla="*/ 594 w 1379494"/>
              <a:gd name="connsiteY0" fmla="*/ 0 h 1436827"/>
              <a:gd name="connsiteX1" fmla="*/ 1379494 w 1379494"/>
              <a:gd name="connsiteY1" fmla="*/ 8663 h 1436827"/>
              <a:gd name="connsiteX2" fmla="*/ 1379493 w 1379494"/>
              <a:gd name="connsiteY2" fmla="*/ 1436827 h 1436827"/>
              <a:gd name="connsiteX3" fmla="*/ 2031 w 1379494"/>
              <a:gd name="connsiteY3" fmla="*/ 1427752 h 1436827"/>
              <a:gd name="connsiteX4" fmla="*/ 594 w 1379494"/>
              <a:gd name="connsiteY4" fmla="*/ 0 h 1436827"/>
              <a:gd name="connsiteX0" fmla="*/ 594 w 1379494"/>
              <a:gd name="connsiteY0" fmla="*/ 0 h 1428164"/>
              <a:gd name="connsiteX1" fmla="*/ 1379494 w 1379494"/>
              <a:gd name="connsiteY1" fmla="*/ 8663 h 1428164"/>
              <a:gd name="connsiteX2" fmla="*/ 1379493 w 1379494"/>
              <a:gd name="connsiteY2" fmla="*/ 1428164 h 1428164"/>
              <a:gd name="connsiteX3" fmla="*/ 2031 w 1379494"/>
              <a:gd name="connsiteY3" fmla="*/ 1427752 h 1428164"/>
              <a:gd name="connsiteX4" fmla="*/ 594 w 1379494"/>
              <a:gd name="connsiteY4" fmla="*/ 0 h 142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494" h="1428164">
                <a:moveTo>
                  <a:pt x="594" y="0"/>
                </a:moveTo>
                <a:lnTo>
                  <a:pt x="1379494" y="8663"/>
                </a:lnTo>
                <a:cubicBezTo>
                  <a:pt x="1379494" y="484718"/>
                  <a:pt x="1379493" y="952109"/>
                  <a:pt x="1379493" y="1428164"/>
                </a:cubicBezTo>
                <a:lnTo>
                  <a:pt x="2031" y="1427752"/>
                </a:lnTo>
                <a:cubicBezTo>
                  <a:pt x="4549" y="951835"/>
                  <a:pt x="-1924" y="475917"/>
                  <a:pt x="594" y="0"/>
                </a:cubicBezTo>
                <a:close/>
              </a:path>
            </a:pathLst>
          </a:custGeom>
          <a:solidFill>
            <a:srgbClr val="FF0000">
              <a:alpha val="21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0" name="직사각형 4"/>
          <p:cNvSpPr/>
          <p:nvPr/>
        </p:nvSpPr>
        <p:spPr>
          <a:xfrm>
            <a:off x="8054843" y="1770286"/>
            <a:ext cx="541385" cy="1947701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0 w 4984595"/>
              <a:gd name="connsiteY4" fmla="*/ 0 h 1081668"/>
              <a:gd name="connsiteX0" fmla="*/ 0 w 1378900"/>
              <a:gd name="connsiteY0" fmla="*/ 0 h 1090331"/>
              <a:gd name="connsiteX1" fmla="*/ 1378900 w 1378900"/>
              <a:gd name="connsiteY1" fmla="*/ 8663 h 1090331"/>
              <a:gd name="connsiteX2" fmla="*/ 1378900 w 1378900"/>
              <a:gd name="connsiteY2" fmla="*/ 1090331 h 1090331"/>
              <a:gd name="connsiteX3" fmla="*/ 540943 w 1378900"/>
              <a:gd name="connsiteY3" fmla="*/ 1081256 h 1090331"/>
              <a:gd name="connsiteX4" fmla="*/ 0 w 1378900"/>
              <a:gd name="connsiteY4" fmla="*/ 0 h 1090331"/>
              <a:gd name="connsiteX0" fmla="*/ 7555 w 1386455"/>
              <a:gd name="connsiteY0" fmla="*/ 0 h 1427752"/>
              <a:gd name="connsiteX1" fmla="*/ 1386455 w 1386455"/>
              <a:gd name="connsiteY1" fmla="*/ 8663 h 1427752"/>
              <a:gd name="connsiteX2" fmla="*/ 1386455 w 1386455"/>
              <a:gd name="connsiteY2" fmla="*/ 1090331 h 1427752"/>
              <a:gd name="connsiteX3" fmla="*/ 0 w 1386455"/>
              <a:gd name="connsiteY3" fmla="*/ 1427752 h 1427752"/>
              <a:gd name="connsiteX4" fmla="*/ 7555 w 1386455"/>
              <a:gd name="connsiteY4" fmla="*/ 0 h 1427752"/>
              <a:gd name="connsiteX0" fmla="*/ 7555 w 1395446"/>
              <a:gd name="connsiteY0" fmla="*/ 0 h 1427752"/>
              <a:gd name="connsiteX1" fmla="*/ 1386455 w 1395446"/>
              <a:gd name="connsiteY1" fmla="*/ 8663 h 1427752"/>
              <a:gd name="connsiteX2" fmla="*/ 1395446 w 1395446"/>
              <a:gd name="connsiteY2" fmla="*/ 1419502 h 1427752"/>
              <a:gd name="connsiteX3" fmla="*/ 0 w 1395446"/>
              <a:gd name="connsiteY3" fmla="*/ 1427752 h 1427752"/>
              <a:gd name="connsiteX4" fmla="*/ 7555 w 1395446"/>
              <a:gd name="connsiteY4" fmla="*/ 0 h 1427752"/>
              <a:gd name="connsiteX0" fmla="*/ 594 w 1388485"/>
              <a:gd name="connsiteY0" fmla="*/ 0 h 1427752"/>
              <a:gd name="connsiteX1" fmla="*/ 1379494 w 1388485"/>
              <a:gd name="connsiteY1" fmla="*/ 8663 h 1427752"/>
              <a:gd name="connsiteX2" fmla="*/ 1388485 w 1388485"/>
              <a:gd name="connsiteY2" fmla="*/ 1419502 h 1427752"/>
              <a:gd name="connsiteX3" fmla="*/ 2031 w 1388485"/>
              <a:gd name="connsiteY3" fmla="*/ 1427752 h 1427752"/>
              <a:gd name="connsiteX4" fmla="*/ 594 w 1388485"/>
              <a:gd name="connsiteY4" fmla="*/ 0 h 1427752"/>
              <a:gd name="connsiteX0" fmla="*/ 594 w 1379494"/>
              <a:gd name="connsiteY0" fmla="*/ 0 h 1436827"/>
              <a:gd name="connsiteX1" fmla="*/ 1379494 w 1379494"/>
              <a:gd name="connsiteY1" fmla="*/ 8663 h 1436827"/>
              <a:gd name="connsiteX2" fmla="*/ 1379493 w 1379494"/>
              <a:gd name="connsiteY2" fmla="*/ 1436827 h 1436827"/>
              <a:gd name="connsiteX3" fmla="*/ 2031 w 1379494"/>
              <a:gd name="connsiteY3" fmla="*/ 1427752 h 1436827"/>
              <a:gd name="connsiteX4" fmla="*/ 594 w 1379494"/>
              <a:gd name="connsiteY4" fmla="*/ 0 h 1436827"/>
              <a:gd name="connsiteX0" fmla="*/ 594 w 1379494"/>
              <a:gd name="connsiteY0" fmla="*/ 0 h 1428164"/>
              <a:gd name="connsiteX1" fmla="*/ 1379494 w 1379494"/>
              <a:gd name="connsiteY1" fmla="*/ 8663 h 1428164"/>
              <a:gd name="connsiteX2" fmla="*/ 1379493 w 1379494"/>
              <a:gd name="connsiteY2" fmla="*/ 1428164 h 1428164"/>
              <a:gd name="connsiteX3" fmla="*/ 2031 w 1379494"/>
              <a:gd name="connsiteY3" fmla="*/ 1427752 h 1428164"/>
              <a:gd name="connsiteX4" fmla="*/ 594 w 1379494"/>
              <a:gd name="connsiteY4" fmla="*/ 0 h 142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494" h="1428164">
                <a:moveTo>
                  <a:pt x="594" y="0"/>
                </a:moveTo>
                <a:lnTo>
                  <a:pt x="1379494" y="8663"/>
                </a:lnTo>
                <a:cubicBezTo>
                  <a:pt x="1379494" y="484718"/>
                  <a:pt x="1379493" y="952109"/>
                  <a:pt x="1379493" y="1428164"/>
                </a:cubicBezTo>
                <a:lnTo>
                  <a:pt x="2031" y="1427752"/>
                </a:lnTo>
                <a:cubicBezTo>
                  <a:pt x="4549" y="951835"/>
                  <a:pt x="-1924" y="475917"/>
                  <a:pt x="594" y="0"/>
                </a:cubicBezTo>
                <a:close/>
              </a:path>
            </a:pathLst>
          </a:custGeom>
          <a:solidFill>
            <a:srgbClr val="FF0000">
              <a:alpha val="21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1" name="직사각형 4"/>
          <p:cNvSpPr/>
          <p:nvPr/>
        </p:nvSpPr>
        <p:spPr>
          <a:xfrm>
            <a:off x="9371531" y="1790830"/>
            <a:ext cx="540390" cy="1883006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0 w 4984595"/>
              <a:gd name="connsiteY4" fmla="*/ 0 h 1081668"/>
              <a:gd name="connsiteX0" fmla="*/ 0 w 1378900"/>
              <a:gd name="connsiteY0" fmla="*/ 0 h 1090331"/>
              <a:gd name="connsiteX1" fmla="*/ 1378900 w 1378900"/>
              <a:gd name="connsiteY1" fmla="*/ 8663 h 1090331"/>
              <a:gd name="connsiteX2" fmla="*/ 1378900 w 1378900"/>
              <a:gd name="connsiteY2" fmla="*/ 1090331 h 1090331"/>
              <a:gd name="connsiteX3" fmla="*/ 540943 w 1378900"/>
              <a:gd name="connsiteY3" fmla="*/ 1081256 h 1090331"/>
              <a:gd name="connsiteX4" fmla="*/ 0 w 1378900"/>
              <a:gd name="connsiteY4" fmla="*/ 0 h 1090331"/>
              <a:gd name="connsiteX0" fmla="*/ 7555 w 1386455"/>
              <a:gd name="connsiteY0" fmla="*/ 0 h 1427752"/>
              <a:gd name="connsiteX1" fmla="*/ 1386455 w 1386455"/>
              <a:gd name="connsiteY1" fmla="*/ 8663 h 1427752"/>
              <a:gd name="connsiteX2" fmla="*/ 1386455 w 1386455"/>
              <a:gd name="connsiteY2" fmla="*/ 1090331 h 1427752"/>
              <a:gd name="connsiteX3" fmla="*/ 0 w 1386455"/>
              <a:gd name="connsiteY3" fmla="*/ 1427752 h 1427752"/>
              <a:gd name="connsiteX4" fmla="*/ 7555 w 1386455"/>
              <a:gd name="connsiteY4" fmla="*/ 0 h 1427752"/>
              <a:gd name="connsiteX0" fmla="*/ 7555 w 1395446"/>
              <a:gd name="connsiteY0" fmla="*/ 0 h 1427752"/>
              <a:gd name="connsiteX1" fmla="*/ 1386455 w 1395446"/>
              <a:gd name="connsiteY1" fmla="*/ 8663 h 1427752"/>
              <a:gd name="connsiteX2" fmla="*/ 1395446 w 1395446"/>
              <a:gd name="connsiteY2" fmla="*/ 1419502 h 1427752"/>
              <a:gd name="connsiteX3" fmla="*/ 0 w 1395446"/>
              <a:gd name="connsiteY3" fmla="*/ 1427752 h 1427752"/>
              <a:gd name="connsiteX4" fmla="*/ 7555 w 1395446"/>
              <a:gd name="connsiteY4" fmla="*/ 0 h 1427752"/>
              <a:gd name="connsiteX0" fmla="*/ 594 w 1388485"/>
              <a:gd name="connsiteY0" fmla="*/ 0 h 1427752"/>
              <a:gd name="connsiteX1" fmla="*/ 1379494 w 1388485"/>
              <a:gd name="connsiteY1" fmla="*/ 8663 h 1427752"/>
              <a:gd name="connsiteX2" fmla="*/ 1388485 w 1388485"/>
              <a:gd name="connsiteY2" fmla="*/ 1419502 h 1427752"/>
              <a:gd name="connsiteX3" fmla="*/ 2031 w 1388485"/>
              <a:gd name="connsiteY3" fmla="*/ 1427752 h 1427752"/>
              <a:gd name="connsiteX4" fmla="*/ 594 w 1388485"/>
              <a:gd name="connsiteY4" fmla="*/ 0 h 1427752"/>
              <a:gd name="connsiteX0" fmla="*/ 594 w 1379494"/>
              <a:gd name="connsiteY0" fmla="*/ 0 h 1436827"/>
              <a:gd name="connsiteX1" fmla="*/ 1379494 w 1379494"/>
              <a:gd name="connsiteY1" fmla="*/ 8663 h 1436827"/>
              <a:gd name="connsiteX2" fmla="*/ 1379493 w 1379494"/>
              <a:gd name="connsiteY2" fmla="*/ 1436827 h 1436827"/>
              <a:gd name="connsiteX3" fmla="*/ 2031 w 1379494"/>
              <a:gd name="connsiteY3" fmla="*/ 1427752 h 1436827"/>
              <a:gd name="connsiteX4" fmla="*/ 594 w 1379494"/>
              <a:gd name="connsiteY4" fmla="*/ 0 h 1436827"/>
              <a:gd name="connsiteX0" fmla="*/ 594 w 1379494"/>
              <a:gd name="connsiteY0" fmla="*/ 0 h 1428164"/>
              <a:gd name="connsiteX1" fmla="*/ 1379494 w 1379494"/>
              <a:gd name="connsiteY1" fmla="*/ 8663 h 1428164"/>
              <a:gd name="connsiteX2" fmla="*/ 1379493 w 1379494"/>
              <a:gd name="connsiteY2" fmla="*/ 1428164 h 1428164"/>
              <a:gd name="connsiteX3" fmla="*/ 2031 w 1379494"/>
              <a:gd name="connsiteY3" fmla="*/ 1427752 h 1428164"/>
              <a:gd name="connsiteX4" fmla="*/ 594 w 1379494"/>
              <a:gd name="connsiteY4" fmla="*/ 0 h 142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494" h="1428164">
                <a:moveTo>
                  <a:pt x="594" y="0"/>
                </a:moveTo>
                <a:lnTo>
                  <a:pt x="1379494" y="8663"/>
                </a:lnTo>
                <a:cubicBezTo>
                  <a:pt x="1379494" y="484718"/>
                  <a:pt x="1379493" y="952109"/>
                  <a:pt x="1379493" y="1428164"/>
                </a:cubicBezTo>
                <a:lnTo>
                  <a:pt x="2031" y="1427752"/>
                </a:lnTo>
                <a:cubicBezTo>
                  <a:pt x="4549" y="951835"/>
                  <a:pt x="-1924" y="475917"/>
                  <a:pt x="594" y="0"/>
                </a:cubicBezTo>
                <a:close/>
              </a:path>
            </a:pathLst>
          </a:custGeom>
          <a:solidFill>
            <a:srgbClr val="FF0000">
              <a:alpha val="21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2" name="직사각형 4"/>
          <p:cNvSpPr/>
          <p:nvPr/>
        </p:nvSpPr>
        <p:spPr>
          <a:xfrm>
            <a:off x="10696748" y="1781305"/>
            <a:ext cx="549334" cy="1800095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0 w 4984595"/>
              <a:gd name="connsiteY4" fmla="*/ 0 h 1081668"/>
              <a:gd name="connsiteX0" fmla="*/ 0 w 1378900"/>
              <a:gd name="connsiteY0" fmla="*/ 0 h 1090331"/>
              <a:gd name="connsiteX1" fmla="*/ 1378900 w 1378900"/>
              <a:gd name="connsiteY1" fmla="*/ 8663 h 1090331"/>
              <a:gd name="connsiteX2" fmla="*/ 1378900 w 1378900"/>
              <a:gd name="connsiteY2" fmla="*/ 1090331 h 1090331"/>
              <a:gd name="connsiteX3" fmla="*/ 540943 w 1378900"/>
              <a:gd name="connsiteY3" fmla="*/ 1081256 h 1090331"/>
              <a:gd name="connsiteX4" fmla="*/ 0 w 1378900"/>
              <a:gd name="connsiteY4" fmla="*/ 0 h 1090331"/>
              <a:gd name="connsiteX0" fmla="*/ 7555 w 1386455"/>
              <a:gd name="connsiteY0" fmla="*/ 0 h 1427752"/>
              <a:gd name="connsiteX1" fmla="*/ 1386455 w 1386455"/>
              <a:gd name="connsiteY1" fmla="*/ 8663 h 1427752"/>
              <a:gd name="connsiteX2" fmla="*/ 1386455 w 1386455"/>
              <a:gd name="connsiteY2" fmla="*/ 1090331 h 1427752"/>
              <a:gd name="connsiteX3" fmla="*/ 0 w 1386455"/>
              <a:gd name="connsiteY3" fmla="*/ 1427752 h 1427752"/>
              <a:gd name="connsiteX4" fmla="*/ 7555 w 1386455"/>
              <a:gd name="connsiteY4" fmla="*/ 0 h 1427752"/>
              <a:gd name="connsiteX0" fmla="*/ 7555 w 1395446"/>
              <a:gd name="connsiteY0" fmla="*/ 0 h 1427752"/>
              <a:gd name="connsiteX1" fmla="*/ 1386455 w 1395446"/>
              <a:gd name="connsiteY1" fmla="*/ 8663 h 1427752"/>
              <a:gd name="connsiteX2" fmla="*/ 1395446 w 1395446"/>
              <a:gd name="connsiteY2" fmla="*/ 1419502 h 1427752"/>
              <a:gd name="connsiteX3" fmla="*/ 0 w 1395446"/>
              <a:gd name="connsiteY3" fmla="*/ 1427752 h 1427752"/>
              <a:gd name="connsiteX4" fmla="*/ 7555 w 1395446"/>
              <a:gd name="connsiteY4" fmla="*/ 0 h 1427752"/>
              <a:gd name="connsiteX0" fmla="*/ 594 w 1388485"/>
              <a:gd name="connsiteY0" fmla="*/ 0 h 1427752"/>
              <a:gd name="connsiteX1" fmla="*/ 1379494 w 1388485"/>
              <a:gd name="connsiteY1" fmla="*/ 8663 h 1427752"/>
              <a:gd name="connsiteX2" fmla="*/ 1388485 w 1388485"/>
              <a:gd name="connsiteY2" fmla="*/ 1419502 h 1427752"/>
              <a:gd name="connsiteX3" fmla="*/ 2031 w 1388485"/>
              <a:gd name="connsiteY3" fmla="*/ 1427752 h 1427752"/>
              <a:gd name="connsiteX4" fmla="*/ 594 w 1388485"/>
              <a:gd name="connsiteY4" fmla="*/ 0 h 1427752"/>
              <a:gd name="connsiteX0" fmla="*/ 594 w 1379494"/>
              <a:gd name="connsiteY0" fmla="*/ 0 h 1436827"/>
              <a:gd name="connsiteX1" fmla="*/ 1379494 w 1379494"/>
              <a:gd name="connsiteY1" fmla="*/ 8663 h 1436827"/>
              <a:gd name="connsiteX2" fmla="*/ 1379493 w 1379494"/>
              <a:gd name="connsiteY2" fmla="*/ 1436827 h 1436827"/>
              <a:gd name="connsiteX3" fmla="*/ 2031 w 1379494"/>
              <a:gd name="connsiteY3" fmla="*/ 1427752 h 1436827"/>
              <a:gd name="connsiteX4" fmla="*/ 594 w 1379494"/>
              <a:gd name="connsiteY4" fmla="*/ 0 h 1436827"/>
              <a:gd name="connsiteX0" fmla="*/ 594 w 1379494"/>
              <a:gd name="connsiteY0" fmla="*/ 0 h 1428164"/>
              <a:gd name="connsiteX1" fmla="*/ 1379494 w 1379494"/>
              <a:gd name="connsiteY1" fmla="*/ 8663 h 1428164"/>
              <a:gd name="connsiteX2" fmla="*/ 1379493 w 1379494"/>
              <a:gd name="connsiteY2" fmla="*/ 1428164 h 1428164"/>
              <a:gd name="connsiteX3" fmla="*/ 2031 w 1379494"/>
              <a:gd name="connsiteY3" fmla="*/ 1427752 h 1428164"/>
              <a:gd name="connsiteX4" fmla="*/ 594 w 1379494"/>
              <a:gd name="connsiteY4" fmla="*/ 0 h 142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494" h="1428164">
                <a:moveTo>
                  <a:pt x="594" y="0"/>
                </a:moveTo>
                <a:lnTo>
                  <a:pt x="1379494" y="8663"/>
                </a:lnTo>
                <a:cubicBezTo>
                  <a:pt x="1379494" y="484718"/>
                  <a:pt x="1379493" y="952109"/>
                  <a:pt x="1379493" y="1428164"/>
                </a:cubicBezTo>
                <a:lnTo>
                  <a:pt x="2031" y="1427752"/>
                </a:lnTo>
                <a:cubicBezTo>
                  <a:pt x="4549" y="951835"/>
                  <a:pt x="-1924" y="475917"/>
                  <a:pt x="594" y="0"/>
                </a:cubicBezTo>
                <a:close/>
              </a:path>
            </a:pathLst>
          </a:custGeom>
          <a:solidFill>
            <a:srgbClr val="FF0000">
              <a:alpha val="21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55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0DD66AC-77E1-4CD1-AA39-5BFD075D2B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9DAC902-62A2-47F3-9D85-77A03048E48C}"/>
              </a:ext>
            </a:extLst>
          </p:cNvPr>
          <p:cNvSpPr/>
          <p:nvPr/>
        </p:nvSpPr>
        <p:spPr>
          <a:xfrm>
            <a:off x="126715" y="216698"/>
            <a:ext cx="11842677" cy="6616558"/>
          </a:xfrm>
          <a:prstGeom prst="roundRect">
            <a:avLst>
              <a:gd name="adj" fmla="val 4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D24CA52-2589-4A4E-83F2-C93456F2C09B}"/>
              </a:ext>
            </a:extLst>
          </p:cNvPr>
          <p:cNvCxnSpPr>
            <a:cxnSpLocks/>
          </p:cNvCxnSpPr>
          <p:nvPr/>
        </p:nvCxnSpPr>
        <p:spPr>
          <a:xfrm>
            <a:off x="380144" y="863029"/>
            <a:ext cx="11232650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D7AC5C-19A0-48FB-9259-6D05BF387F4D}"/>
              </a:ext>
            </a:extLst>
          </p:cNvPr>
          <p:cNvSpPr txBox="1"/>
          <p:nvPr/>
        </p:nvSpPr>
        <p:spPr>
          <a:xfrm>
            <a:off x="380144" y="216698"/>
            <a:ext cx="706862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ko-KR" sz="3600" smtClean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3) </a:t>
            </a:r>
            <a:r>
              <a:rPr lang="ko-KR" altLang="en-US" sz="3600" smtClean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온라인수업</a:t>
            </a:r>
            <a:endParaRPr lang="ko-KR" altLang="en-US" sz="3600" dirty="0">
              <a:solidFill>
                <a:srgbClr val="4B5E79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6E63A43-FFF2-406E-B711-239473D5B7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71" y="238910"/>
            <a:ext cx="640421" cy="306438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12</a:t>
            </a:fld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graphicFrame>
        <p:nvGraphicFramePr>
          <p:cNvPr id="12" name="차트 11"/>
          <p:cNvGraphicFramePr/>
          <p:nvPr>
            <p:extLst>
              <p:ext uri="{D42A27DB-BD31-4B8C-83A1-F6EECF244321}">
                <p14:modId xmlns:p14="http://schemas.microsoft.com/office/powerpoint/2010/main" val="2662633752"/>
              </p:ext>
            </p:extLst>
          </p:nvPr>
        </p:nvGraphicFramePr>
        <p:xfrm>
          <a:off x="419100" y="1079728"/>
          <a:ext cx="5577693" cy="4496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차트 13"/>
          <p:cNvGraphicFramePr/>
          <p:nvPr>
            <p:extLst>
              <p:ext uri="{D42A27DB-BD31-4B8C-83A1-F6EECF244321}">
                <p14:modId xmlns:p14="http://schemas.microsoft.com/office/powerpoint/2010/main" val="3302638189"/>
              </p:ext>
            </p:extLst>
          </p:nvPr>
        </p:nvGraphicFramePr>
        <p:xfrm>
          <a:off x="6202017" y="1079728"/>
          <a:ext cx="5564257" cy="4496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19099" y="5747858"/>
            <a:ext cx="5782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∙ 팀 프로젝트 등 학습활동이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‘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많다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매우 많다 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포함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)’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고 응답한        </a:t>
            </a:r>
            <a:endParaRPr lang="en-US" altLang="ko-KR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비율은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3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(30.7%)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4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27.9%)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2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24.2%)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        </a:t>
            </a: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1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(22.3%) 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순으로 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나타남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ko-KR" altLang="en-US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02017" y="5752514"/>
            <a:ext cx="5863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∙ 온라인 수업 만족도에서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‘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만족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매우 만족 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포함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)’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한다고 응답한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/>
            </a:r>
            <a:b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</a:b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비율은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2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(54.8%)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1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(54.6%)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3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(50.8%)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</a:t>
            </a: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4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(47.8%) 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순으로 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나타남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ko-KR" altLang="en-US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7" name="직사각형 4"/>
          <p:cNvSpPr/>
          <p:nvPr/>
        </p:nvSpPr>
        <p:spPr>
          <a:xfrm>
            <a:off x="954355" y="4086159"/>
            <a:ext cx="549768" cy="691394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8" name="직사각형 4"/>
          <p:cNvSpPr/>
          <p:nvPr/>
        </p:nvSpPr>
        <p:spPr>
          <a:xfrm>
            <a:off x="2265577" y="4027261"/>
            <a:ext cx="549768" cy="750291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9" name="직사각형 4"/>
          <p:cNvSpPr/>
          <p:nvPr/>
        </p:nvSpPr>
        <p:spPr>
          <a:xfrm>
            <a:off x="3589693" y="3835521"/>
            <a:ext cx="549768" cy="942031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0" name="직사각형 4"/>
          <p:cNvSpPr/>
          <p:nvPr/>
        </p:nvSpPr>
        <p:spPr>
          <a:xfrm>
            <a:off x="4923748" y="3916017"/>
            <a:ext cx="549768" cy="861535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1" name="직사각형 4"/>
          <p:cNvSpPr/>
          <p:nvPr/>
        </p:nvSpPr>
        <p:spPr>
          <a:xfrm>
            <a:off x="6728430" y="3113909"/>
            <a:ext cx="549768" cy="1653704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2" name="직사각형 4"/>
          <p:cNvSpPr/>
          <p:nvPr/>
        </p:nvSpPr>
        <p:spPr>
          <a:xfrm>
            <a:off x="8049177" y="3114737"/>
            <a:ext cx="549768" cy="1632998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3" name="직사각형 4"/>
          <p:cNvSpPr/>
          <p:nvPr/>
        </p:nvSpPr>
        <p:spPr>
          <a:xfrm>
            <a:off x="9363768" y="3247973"/>
            <a:ext cx="549768" cy="1499761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4" name="직사각형 4"/>
          <p:cNvSpPr/>
          <p:nvPr/>
        </p:nvSpPr>
        <p:spPr>
          <a:xfrm>
            <a:off x="10687884" y="3343634"/>
            <a:ext cx="549768" cy="1404100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630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0DD66AC-77E1-4CD1-AA39-5BFD075D2B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9DAC902-62A2-47F3-9D85-77A03048E48C}"/>
              </a:ext>
            </a:extLst>
          </p:cNvPr>
          <p:cNvSpPr/>
          <p:nvPr/>
        </p:nvSpPr>
        <p:spPr>
          <a:xfrm>
            <a:off x="126715" y="216698"/>
            <a:ext cx="11842677" cy="6616558"/>
          </a:xfrm>
          <a:prstGeom prst="roundRect">
            <a:avLst>
              <a:gd name="adj" fmla="val 4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D24CA52-2589-4A4E-83F2-C93456F2C09B}"/>
              </a:ext>
            </a:extLst>
          </p:cNvPr>
          <p:cNvCxnSpPr>
            <a:cxnSpLocks/>
          </p:cNvCxnSpPr>
          <p:nvPr/>
        </p:nvCxnSpPr>
        <p:spPr>
          <a:xfrm>
            <a:off x="380144" y="863029"/>
            <a:ext cx="11232650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D7AC5C-19A0-48FB-9259-6D05BF387F4D}"/>
              </a:ext>
            </a:extLst>
          </p:cNvPr>
          <p:cNvSpPr txBox="1"/>
          <p:nvPr/>
        </p:nvSpPr>
        <p:spPr>
          <a:xfrm>
            <a:off x="380144" y="216698"/>
            <a:ext cx="706862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ko-KR" sz="3600" smtClean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4) </a:t>
            </a:r>
            <a:r>
              <a:rPr lang="ko-KR" altLang="en-US" sz="360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지원 </a:t>
            </a:r>
            <a:r>
              <a:rPr lang="ko-KR" altLang="en-US" sz="3600" smtClean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요구</a:t>
            </a:r>
            <a:endParaRPr lang="ko-KR" altLang="en-US" sz="3600" dirty="0">
              <a:solidFill>
                <a:srgbClr val="4B5E79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6E63A43-FFF2-406E-B711-239473D5B7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71" y="238910"/>
            <a:ext cx="640421" cy="306438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13</a:t>
            </a:fld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graphicFrame>
        <p:nvGraphicFramePr>
          <p:cNvPr id="12" name="차트 11"/>
          <p:cNvGraphicFramePr/>
          <p:nvPr>
            <p:extLst>
              <p:ext uri="{D42A27DB-BD31-4B8C-83A1-F6EECF244321}">
                <p14:modId xmlns:p14="http://schemas.microsoft.com/office/powerpoint/2010/main" val="2406514765"/>
              </p:ext>
            </p:extLst>
          </p:nvPr>
        </p:nvGraphicFramePr>
        <p:xfrm>
          <a:off x="419100" y="1079728"/>
          <a:ext cx="5577693" cy="4496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차트 13"/>
          <p:cNvGraphicFramePr/>
          <p:nvPr>
            <p:extLst>
              <p:ext uri="{D42A27DB-BD31-4B8C-83A1-F6EECF244321}">
                <p14:modId xmlns:p14="http://schemas.microsoft.com/office/powerpoint/2010/main" val="1613690173"/>
              </p:ext>
            </p:extLst>
          </p:nvPr>
        </p:nvGraphicFramePr>
        <p:xfrm>
          <a:off x="6202017" y="1079728"/>
          <a:ext cx="5564257" cy="4496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직사각형 4"/>
          <p:cNvSpPr/>
          <p:nvPr/>
        </p:nvSpPr>
        <p:spPr>
          <a:xfrm>
            <a:off x="954355" y="2739059"/>
            <a:ext cx="549768" cy="1770135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5" name="직사각형 4"/>
          <p:cNvSpPr/>
          <p:nvPr/>
        </p:nvSpPr>
        <p:spPr>
          <a:xfrm>
            <a:off x="2265577" y="2751483"/>
            <a:ext cx="549768" cy="1757711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7" name="직사각형 4"/>
          <p:cNvSpPr/>
          <p:nvPr/>
        </p:nvSpPr>
        <p:spPr>
          <a:xfrm>
            <a:off x="3589693" y="2774261"/>
            <a:ext cx="549768" cy="1734933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8" name="직사각형 4"/>
          <p:cNvSpPr/>
          <p:nvPr/>
        </p:nvSpPr>
        <p:spPr>
          <a:xfrm>
            <a:off x="4923748" y="2732433"/>
            <a:ext cx="549768" cy="1776761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9" name="직사각형 4"/>
          <p:cNvSpPr/>
          <p:nvPr/>
        </p:nvSpPr>
        <p:spPr>
          <a:xfrm>
            <a:off x="6758246" y="2959377"/>
            <a:ext cx="512583" cy="1549818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0" name="직사각형 4"/>
          <p:cNvSpPr/>
          <p:nvPr/>
        </p:nvSpPr>
        <p:spPr>
          <a:xfrm>
            <a:off x="8065699" y="2889389"/>
            <a:ext cx="526292" cy="1619806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1" name="직사각형 4"/>
          <p:cNvSpPr/>
          <p:nvPr/>
        </p:nvSpPr>
        <p:spPr>
          <a:xfrm>
            <a:off x="9366339" y="2884833"/>
            <a:ext cx="549768" cy="1624361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2" name="직사각형 4"/>
          <p:cNvSpPr/>
          <p:nvPr/>
        </p:nvSpPr>
        <p:spPr>
          <a:xfrm>
            <a:off x="10690455" y="2870338"/>
            <a:ext cx="549768" cy="1638856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9100" y="5747858"/>
            <a:ext cx="5577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∙ 학사 행정 안내와 관련한 요구는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4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(65.6%)</a:t>
            </a: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1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(64.9%)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2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64.7%)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3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(63.8%)</a:t>
            </a: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순으로 나타남</a:t>
            </a:r>
            <a:endParaRPr lang="ko-KR" altLang="en-US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02017" y="5752514"/>
            <a:ext cx="605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∙ 학습 지원과 관련한 요구는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4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(60.2%)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2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(59.9%) &gt;</a:t>
            </a: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3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(59.7%)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1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57.1%) 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순으로 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나타남</a:t>
            </a:r>
            <a:endParaRPr lang="ko-KR" altLang="en-US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930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0DD66AC-77E1-4CD1-AA39-5BFD075D2B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9DAC902-62A2-47F3-9D85-77A03048E48C}"/>
              </a:ext>
            </a:extLst>
          </p:cNvPr>
          <p:cNvSpPr/>
          <p:nvPr/>
        </p:nvSpPr>
        <p:spPr>
          <a:xfrm>
            <a:off x="126715" y="216698"/>
            <a:ext cx="11842677" cy="6616558"/>
          </a:xfrm>
          <a:prstGeom prst="roundRect">
            <a:avLst>
              <a:gd name="adj" fmla="val 4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D24CA52-2589-4A4E-83F2-C93456F2C09B}"/>
              </a:ext>
            </a:extLst>
          </p:cNvPr>
          <p:cNvCxnSpPr>
            <a:cxnSpLocks/>
          </p:cNvCxnSpPr>
          <p:nvPr/>
        </p:nvCxnSpPr>
        <p:spPr>
          <a:xfrm>
            <a:off x="380144" y="863029"/>
            <a:ext cx="11232650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66E63A43-FFF2-406E-B711-239473D5B7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71" y="238910"/>
            <a:ext cx="640421" cy="306438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14</a:t>
            </a:fld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graphicFrame>
        <p:nvGraphicFramePr>
          <p:cNvPr id="12" name="차트 11"/>
          <p:cNvGraphicFramePr/>
          <p:nvPr>
            <p:extLst>
              <p:ext uri="{D42A27DB-BD31-4B8C-83A1-F6EECF244321}">
                <p14:modId xmlns:p14="http://schemas.microsoft.com/office/powerpoint/2010/main" val="2314539976"/>
              </p:ext>
            </p:extLst>
          </p:nvPr>
        </p:nvGraphicFramePr>
        <p:xfrm>
          <a:off x="419100" y="1079728"/>
          <a:ext cx="5577693" cy="4496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차트 13"/>
          <p:cNvGraphicFramePr/>
          <p:nvPr>
            <p:extLst>
              <p:ext uri="{D42A27DB-BD31-4B8C-83A1-F6EECF244321}">
                <p14:modId xmlns:p14="http://schemas.microsoft.com/office/powerpoint/2010/main" val="605491835"/>
              </p:ext>
            </p:extLst>
          </p:nvPr>
        </p:nvGraphicFramePr>
        <p:xfrm>
          <a:off x="6174803" y="1079728"/>
          <a:ext cx="5564257" cy="4496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CD7AC5C-19A0-48FB-9259-6D05BF387F4D}"/>
              </a:ext>
            </a:extLst>
          </p:cNvPr>
          <p:cNvSpPr txBox="1"/>
          <p:nvPr/>
        </p:nvSpPr>
        <p:spPr>
          <a:xfrm>
            <a:off x="380144" y="216698"/>
            <a:ext cx="706862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ko-KR" sz="3600" smtClean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4) </a:t>
            </a:r>
            <a:r>
              <a:rPr lang="ko-KR" altLang="en-US" sz="360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지원 </a:t>
            </a:r>
            <a:r>
              <a:rPr lang="ko-KR" altLang="en-US" sz="3600" smtClean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요구</a:t>
            </a:r>
            <a:endParaRPr lang="ko-KR" altLang="en-US" sz="3600" dirty="0">
              <a:solidFill>
                <a:srgbClr val="4B5E79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5" name="직사각형 4"/>
          <p:cNvSpPr/>
          <p:nvPr/>
        </p:nvSpPr>
        <p:spPr>
          <a:xfrm>
            <a:off x="954355" y="2907195"/>
            <a:ext cx="549768" cy="1588605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7" name="직사각형 4"/>
          <p:cNvSpPr/>
          <p:nvPr/>
        </p:nvSpPr>
        <p:spPr>
          <a:xfrm>
            <a:off x="2265577" y="2761422"/>
            <a:ext cx="549768" cy="1747776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8" name="직사각형 4"/>
          <p:cNvSpPr/>
          <p:nvPr/>
        </p:nvSpPr>
        <p:spPr>
          <a:xfrm>
            <a:off x="3589693" y="2716281"/>
            <a:ext cx="549768" cy="1779519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9" name="직사각형 4"/>
          <p:cNvSpPr/>
          <p:nvPr/>
        </p:nvSpPr>
        <p:spPr>
          <a:xfrm>
            <a:off x="4923748" y="2745888"/>
            <a:ext cx="549768" cy="1763310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0" name="직사각형 4"/>
          <p:cNvSpPr/>
          <p:nvPr/>
        </p:nvSpPr>
        <p:spPr>
          <a:xfrm>
            <a:off x="6717714" y="3388415"/>
            <a:ext cx="518605" cy="1107385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1" name="직사각형 4"/>
          <p:cNvSpPr/>
          <p:nvPr/>
        </p:nvSpPr>
        <p:spPr>
          <a:xfrm>
            <a:off x="8038875" y="3207439"/>
            <a:ext cx="518605" cy="1288361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2" name="직사각형 4"/>
          <p:cNvSpPr/>
          <p:nvPr/>
        </p:nvSpPr>
        <p:spPr>
          <a:xfrm>
            <a:off x="9362991" y="3166997"/>
            <a:ext cx="518605" cy="1342202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3" name="직사각형 4"/>
          <p:cNvSpPr/>
          <p:nvPr/>
        </p:nvSpPr>
        <p:spPr>
          <a:xfrm>
            <a:off x="10687107" y="3070464"/>
            <a:ext cx="518605" cy="1438734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9100" y="5747858"/>
            <a:ext cx="5577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∙ 진로 개발 지원과 관련한 요구는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3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(66.2%)</a:t>
            </a: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&gt;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4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(65.1%)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2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64.2%)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1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(59.0%)</a:t>
            </a: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순으로 나타남</a:t>
            </a:r>
            <a:endParaRPr lang="ko-KR" altLang="en-US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02017" y="5752514"/>
            <a:ext cx="556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∙ 심리적 지원과 관련한 요구는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4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(53.1%)</a:t>
            </a:r>
          </a:p>
          <a:p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 &gt;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3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(49.3%)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2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(47.7%)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1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41.0%)</a:t>
            </a: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순으로 나타남</a:t>
            </a:r>
            <a:endParaRPr lang="ko-KR" altLang="en-US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150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0DD66AC-77E1-4CD1-AA39-5BFD075D2B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9DAC902-62A2-47F3-9D85-77A03048E48C}"/>
              </a:ext>
            </a:extLst>
          </p:cNvPr>
          <p:cNvSpPr/>
          <p:nvPr/>
        </p:nvSpPr>
        <p:spPr>
          <a:xfrm>
            <a:off x="174661" y="120721"/>
            <a:ext cx="11842677" cy="6616558"/>
          </a:xfrm>
          <a:prstGeom prst="roundRect">
            <a:avLst>
              <a:gd name="adj" fmla="val 4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D24CA52-2589-4A4E-83F2-C93456F2C09B}"/>
              </a:ext>
            </a:extLst>
          </p:cNvPr>
          <p:cNvCxnSpPr>
            <a:cxnSpLocks/>
          </p:cNvCxnSpPr>
          <p:nvPr/>
        </p:nvCxnSpPr>
        <p:spPr>
          <a:xfrm>
            <a:off x="380144" y="863029"/>
            <a:ext cx="11232650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D7AC5C-19A0-48FB-9259-6D05BF387F4D}"/>
              </a:ext>
            </a:extLst>
          </p:cNvPr>
          <p:cNvSpPr txBox="1"/>
          <p:nvPr/>
        </p:nvSpPr>
        <p:spPr>
          <a:xfrm>
            <a:off x="380144" y="216698"/>
            <a:ext cx="787635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B5E79"/>
                </a:solidFill>
                <a:effectLst/>
                <a:uLnTx/>
                <a:uFillTx/>
                <a:latin typeface="한림체 Regular" panose="020B0503000000000000" pitchFamily="50" charset="-127"/>
                <a:ea typeface="한림체 Regular" panose="020B0503000000000000" pitchFamily="50" charset="-127"/>
              </a:rPr>
              <a:t>Hallym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B5E79"/>
                </a:solidFill>
                <a:effectLst/>
                <a:uLnTx/>
                <a:uFillTx/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sz="3600" dirty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Census </a:t>
            </a:r>
            <a:r>
              <a:rPr lang="ko-KR" altLang="en-US" sz="3600" dirty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개요</a:t>
            </a:r>
            <a:r>
              <a:rPr lang="en-US" altLang="ko-KR" sz="3600" dirty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(</a:t>
            </a:r>
            <a:r>
              <a:rPr lang="en-US" altLang="ko-KR" sz="3600" dirty="0" smtClean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2017~2021)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4B5E79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6E63A43-FFF2-406E-B711-239473D5B7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71" y="238910"/>
            <a:ext cx="640421" cy="306438"/>
          </a:xfrm>
          <a:prstGeom prst="rect">
            <a:avLst/>
          </a:prstGeom>
        </p:spPr>
      </p:pic>
      <p:graphicFrame>
        <p:nvGraphicFramePr>
          <p:cNvPr id="10" name="내용 개체 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0861450"/>
              </p:ext>
            </p:extLst>
          </p:nvPr>
        </p:nvGraphicFramePr>
        <p:xfrm>
          <a:off x="335319" y="1053631"/>
          <a:ext cx="11519590" cy="5207088"/>
        </p:xfrm>
        <a:graphic>
          <a:graphicData uri="http://schemas.openxmlformats.org/drawingml/2006/table">
            <a:tbl>
              <a:tblPr firstCol="1"/>
              <a:tblGrid>
                <a:gridCol w="1134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4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776">
                  <a:extLst>
                    <a:ext uri="{9D8B030D-6E8A-4147-A177-3AD203B41FA5}">
                      <a16:colId xmlns:a16="http://schemas.microsoft.com/office/drawing/2014/main" val="988381428"/>
                    </a:ext>
                  </a:extLst>
                </a:gridCol>
                <a:gridCol w="2097742">
                  <a:extLst>
                    <a:ext uri="{9D8B030D-6E8A-4147-A177-3AD203B41FA5}">
                      <a16:colId xmlns:a16="http://schemas.microsoft.com/office/drawing/2014/main" val="1628035359"/>
                    </a:ext>
                  </a:extLst>
                </a:gridCol>
                <a:gridCol w="2088776">
                  <a:extLst>
                    <a:ext uri="{9D8B030D-6E8A-4147-A177-3AD203B41FA5}">
                      <a16:colId xmlns:a16="http://schemas.microsoft.com/office/drawing/2014/main" val="2860793720"/>
                    </a:ext>
                  </a:extLst>
                </a:gridCol>
                <a:gridCol w="2074415">
                  <a:extLst>
                    <a:ext uri="{9D8B030D-6E8A-4147-A177-3AD203B41FA5}">
                      <a16:colId xmlns:a16="http://schemas.microsoft.com/office/drawing/2014/main" val="1548364511"/>
                    </a:ext>
                  </a:extLst>
                </a:gridCol>
              </a:tblGrid>
              <a:tr h="49892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ko-KR" altLang="en-US" sz="1600" dirty="0" err="1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조사연도</a:t>
                      </a:r>
                      <a:endParaRPr lang="ko-KR" altLang="en-US" sz="1600" dirty="0">
                        <a:latin typeface="한림체 Regular" panose="020B0503000000000000" pitchFamily="50" charset="-127"/>
                        <a:ea typeface="한림체 Regular" panose="020B0503000000000000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smtClean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2017</a:t>
                      </a:r>
                      <a:endParaRPr lang="ko-KR" altLang="en-US" sz="1600" dirty="0">
                        <a:latin typeface="한림체 Regular" panose="020B0503000000000000" pitchFamily="50" charset="-127"/>
                        <a:ea typeface="한림체 Regular" panose="020B0503000000000000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2018</a:t>
                      </a:r>
                      <a:endParaRPr lang="ko-KR" altLang="en-US" sz="1600" dirty="0">
                        <a:latin typeface="한림체 Regular" panose="020B0503000000000000" pitchFamily="50" charset="-127"/>
                        <a:ea typeface="한림체 Regular" panose="020B0503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2019</a:t>
                      </a:r>
                      <a:endParaRPr lang="ko-KR" altLang="en-US" sz="1600" dirty="0">
                        <a:latin typeface="한림체 Regular" panose="020B0503000000000000" pitchFamily="50" charset="-127"/>
                        <a:ea typeface="한림체 Regular" panose="020B0503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2020</a:t>
                      </a:r>
                      <a:endParaRPr lang="ko-KR" altLang="en-US" sz="1600" dirty="0">
                        <a:latin typeface="한림체 Regular" panose="020B0503000000000000" pitchFamily="50" charset="-127"/>
                        <a:ea typeface="한림체 Regular" panose="020B0503000000000000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2021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736455"/>
                  </a:ext>
                </a:extLst>
              </a:tr>
              <a:tr h="49892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조사기간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2017. 5. 1 </a:t>
                      </a:r>
                      <a:r>
                        <a:rPr lang="en-US" altLang="ko-KR" sz="1600" dirty="0" smtClean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~ </a:t>
                      </a: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6. 30</a:t>
                      </a:r>
                      <a:endParaRPr lang="ko-KR" altLang="en-US" sz="1600" dirty="0">
                        <a:latin typeface="한림체 Regular" panose="020B0503000000000000" pitchFamily="50" charset="-127"/>
                        <a:ea typeface="한림체 Regular" panose="020B0503000000000000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2018. 5. 14 ~ 6. 4</a:t>
                      </a:r>
                      <a:endParaRPr lang="ko-KR" altLang="en-US" sz="1600" dirty="0">
                        <a:latin typeface="한림체 Regular" panose="020B0503000000000000" pitchFamily="50" charset="-127"/>
                        <a:ea typeface="한림체 Regular" panose="020B0503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2019. 5. 13 ~ 5. 29</a:t>
                      </a:r>
                      <a:endParaRPr lang="ko-KR" altLang="en-US" sz="1600" dirty="0">
                        <a:latin typeface="한림체 Regular" panose="020B0503000000000000" pitchFamily="50" charset="-127"/>
                        <a:ea typeface="한림체 Regular" panose="020B0503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2020. 11. 2 ~ 11. 18</a:t>
                      </a:r>
                      <a:endParaRPr lang="ko-KR" altLang="en-US" sz="1600" dirty="0">
                        <a:latin typeface="한림체 Regular" panose="020B0503000000000000" pitchFamily="50" charset="-127"/>
                        <a:ea typeface="한림체 Regular" panose="020B0503000000000000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smtClean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2021. 11. 1 ~ 12. 8</a:t>
                      </a:r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35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조사방법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Online Survey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823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조사대상</a:t>
                      </a:r>
                      <a:endParaRPr lang="en-US" altLang="ko-KR" sz="1600" dirty="0">
                        <a:latin typeface="한림체 Regular" panose="020B0503000000000000" pitchFamily="50" charset="-127"/>
                        <a:ea typeface="한림체 Regular" panose="020B05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및 응답률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재학생 </a:t>
                      </a: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8,037</a:t>
                      </a:r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명 중</a:t>
                      </a: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/>
                      </a:r>
                      <a:b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</a:br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응답자 </a:t>
                      </a: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7,541</a:t>
                      </a:r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명</a:t>
                      </a: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(93.8%)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재학생 </a:t>
                      </a: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7,811</a:t>
                      </a:r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명 중</a:t>
                      </a: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/>
                      </a:r>
                      <a:b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</a:br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응답자 </a:t>
                      </a: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7,406</a:t>
                      </a:r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명</a:t>
                      </a: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(94.8%)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재학생 </a:t>
                      </a: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8,032</a:t>
                      </a:r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명 중</a:t>
                      </a: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/>
                      </a:r>
                      <a:b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</a:br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응답자 </a:t>
                      </a: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7,616</a:t>
                      </a:r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명</a:t>
                      </a: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(94.8%)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재학생 </a:t>
                      </a: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7,284</a:t>
                      </a:r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명 중</a:t>
                      </a:r>
                      <a:endParaRPr lang="en-US" altLang="ko-KR" sz="1600" dirty="0">
                        <a:latin typeface="한림체 Regular" panose="020B0503000000000000" pitchFamily="50" charset="-127"/>
                        <a:ea typeface="한림체 Regular" panose="020B0503000000000000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응답자 </a:t>
                      </a: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7,026</a:t>
                      </a:r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명</a:t>
                      </a:r>
                      <a:r>
                        <a:rPr lang="en-US" altLang="ko-KR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(96.5%)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재학생 </a:t>
                      </a:r>
                      <a:r>
                        <a:rPr lang="en-US" altLang="ko-KR" sz="1600" dirty="0" smtClean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7,244</a:t>
                      </a:r>
                      <a:r>
                        <a:rPr lang="ko-KR" altLang="en-US" sz="1600" dirty="0" smtClean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명 중</a:t>
                      </a:r>
                      <a:endParaRPr lang="en-US" altLang="ko-KR" sz="1600" dirty="0" smtClean="0">
                        <a:latin typeface="한림체 Regular" panose="020B0503000000000000" pitchFamily="50" charset="-127"/>
                        <a:ea typeface="한림체 Regular" panose="020B0503000000000000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응답자 </a:t>
                      </a:r>
                      <a:r>
                        <a:rPr lang="en-US" altLang="ko-KR" sz="1600" dirty="0" smtClean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6,334</a:t>
                      </a:r>
                      <a:r>
                        <a:rPr lang="ko-KR" altLang="en-US" sz="1600" dirty="0" smtClean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명</a:t>
                      </a:r>
                      <a:r>
                        <a:rPr lang="en-US" altLang="ko-KR" sz="1600" dirty="0" smtClean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(87.4%)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316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600" dirty="0">
                          <a:latin typeface="한림체 Regular" panose="020B0503000000000000" pitchFamily="50" charset="-127"/>
                          <a:ea typeface="한림체 Regular" panose="020B0503000000000000" pitchFamily="50" charset="-127"/>
                        </a:rPr>
                        <a:t>조사영역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신입생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(43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문항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),</a:t>
                      </a:r>
                      <a:r>
                        <a:rPr lang="en-US" altLang="ko-KR" sz="1400" b="1" kern="1200" baseline="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400" b="1" kern="1200" baseline="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재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학생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(50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문항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)</a:t>
                      </a:r>
                      <a:endParaRPr lang="ko-KR" altLang="en-US" sz="1400" b="1" kern="1200" dirty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 - </a:t>
                      </a:r>
                      <a:r>
                        <a:rPr lang="ko-KR" altLang="en-US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일반사항</a:t>
                      </a:r>
                      <a:endParaRPr lang="en-US" altLang="ko-KR" sz="1200" kern="1200" dirty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 - </a:t>
                      </a:r>
                      <a:r>
                        <a:rPr lang="ko-KR" altLang="en-US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교육과정</a:t>
                      </a:r>
                      <a:endParaRPr lang="en-US" altLang="ko-KR" sz="1200" kern="1200" dirty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 - </a:t>
                      </a:r>
                      <a:r>
                        <a:rPr lang="ko-KR" altLang="en-US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대학생활</a:t>
                      </a:r>
                      <a:endParaRPr lang="en-US" altLang="ko-KR" sz="1200" kern="1200" dirty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 - </a:t>
                      </a:r>
                      <a:r>
                        <a:rPr lang="ko-KR" altLang="en-US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취업 및 진로</a:t>
                      </a:r>
                      <a:endParaRPr lang="en-US" altLang="ko-KR" sz="1200" kern="1200" dirty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0" marR="0" lvl="0" indent="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 - </a:t>
                      </a:r>
                      <a:r>
                        <a:rPr lang="ko-KR" altLang="en-US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체력단련</a:t>
                      </a:r>
                      <a:endParaRPr lang="en-US" altLang="ko-KR" sz="1200" kern="1200" dirty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0" marR="0" lvl="0" indent="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 - </a:t>
                      </a:r>
                      <a:r>
                        <a:rPr lang="ko-KR" altLang="en-US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거주 및 통학</a:t>
                      </a:r>
                      <a:endParaRPr lang="en-US" altLang="ko-KR" sz="1200" kern="1200" dirty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0" marR="0" lvl="0" indent="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 - </a:t>
                      </a:r>
                      <a:r>
                        <a:rPr lang="ko-KR" altLang="en-US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장학금 및 아르바이트</a:t>
                      </a:r>
                      <a:endParaRPr lang="en-US" altLang="ko-KR" sz="1400" kern="1200" dirty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신입생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(46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문항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),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재학생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(54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문항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baseline="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O  </a:t>
                      </a:r>
                      <a:r>
                        <a:rPr lang="ko-KR" altLang="en-US" sz="12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추가 문항</a:t>
                      </a:r>
                      <a:endParaRPr lang="en-US" altLang="ko-KR" sz="1200" b="1" kern="1200" dirty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소속변경자율화 만족도</a:t>
                      </a:r>
                      <a:r>
                        <a:rPr lang="en-US" altLang="ko-KR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복수전공제도 만족도</a:t>
                      </a:r>
                      <a:r>
                        <a:rPr lang="en-US" altLang="ko-KR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재학생</a:t>
                      </a:r>
                      <a:r>
                        <a:rPr lang="en-US" altLang="ko-KR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한림대 자부심</a:t>
                      </a:r>
                      <a:r>
                        <a:rPr lang="en-US" altLang="ko-KR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kern="1200" baseline="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한림대 자랑거리</a:t>
                      </a:r>
                      <a:endParaRPr lang="en-US" altLang="ko-KR" sz="1200" kern="1200" baseline="0" dirty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baseline="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200" kern="1200" baseline="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학사제도 본교선택영향</a:t>
                      </a:r>
                      <a:r>
                        <a:rPr lang="en-US" altLang="ko-KR" sz="1200" kern="1200" baseline="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200" kern="1200" baseline="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신입생</a:t>
                      </a:r>
                      <a:r>
                        <a:rPr lang="en-US" altLang="ko-KR" sz="1200" kern="1200" baseline="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kern="1200" dirty="0" smtClean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altLang="ko-KR" sz="1200" kern="1200" dirty="0" smtClean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altLang="ko-KR" sz="1200" kern="1200" dirty="0" smtClean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altLang="ko-KR" sz="1400" kern="1200" dirty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신입생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(55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문항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),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재학생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(64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문항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baseline="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O  </a:t>
                      </a:r>
                      <a:r>
                        <a:rPr lang="ko-KR" altLang="en-US" sz="1200" b="1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추가 문항</a:t>
                      </a:r>
                      <a:endParaRPr lang="en-US" altLang="ko-KR" sz="1200" b="1" kern="1200" dirty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일반사항 재학생 문항을</a:t>
                      </a:r>
                      <a:endParaRPr lang="en-US" altLang="ko-KR" sz="1200" kern="1200" dirty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  </a:t>
                      </a:r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공통 </a:t>
                      </a:r>
                      <a:r>
                        <a:rPr lang="ko-KR" altLang="en-US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문항으로 전환</a:t>
                      </a:r>
                      <a:endParaRPr lang="en-US" altLang="ko-KR" sz="1200" kern="1200" dirty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교육과정 </a:t>
                      </a:r>
                      <a:r>
                        <a:rPr lang="ko-KR" altLang="en-US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신입생 </a:t>
                      </a:r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문항을</a:t>
                      </a:r>
                      <a:endParaRPr lang="en-US" altLang="ko-KR" sz="1200" kern="1200" dirty="0" smtClean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  공통 </a:t>
                      </a:r>
                      <a:r>
                        <a:rPr lang="ko-KR" altLang="en-US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문항으로 전환</a:t>
                      </a:r>
                      <a:endParaRPr lang="en-US" altLang="ko-KR" sz="1200" kern="1200" dirty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온라인 </a:t>
                      </a:r>
                      <a:r>
                        <a:rPr lang="ko-KR" altLang="en-US" sz="1200" kern="1200" dirty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강의 관련 문항 </a:t>
                      </a:r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추가</a:t>
                      </a:r>
                      <a:endParaRPr lang="en-US" altLang="ko-KR" sz="1200" kern="1200" dirty="0" smtClean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kern="1200" dirty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 smtClean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신입생</a:t>
                      </a:r>
                      <a:r>
                        <a:rPr lang="en-US" altLang="ko-KR" sz="1400" b="1" kern="1200" dirty="0" smtClean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(60</a:t>
                      </a:r>
                      <a:r>
                        <a:rPr lang="ko-KR" altLang="en-US" sz="1400" b="1" kern="1200" dirty="0" smtClean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문항</a:t>
                      </a:r>
                      <a:r>
                        <a:rPr lang="en-US" altLang="ko-KR" sz="1400" b="1" kern="1200" dirty="0" smtClean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), </a:t>
                      </a:r>
                      <a:r>
                        <a:rPr lang="ko-KR" altLang="en-US" sz="1400" b="1" kern="1200" dirty="0" smtClean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재학생</a:t>
                      </a:r>
                      <a:r>
                        <a:rPr lang="en-US" altLang="ko-KR" sz="1400" b="1" kern="1200" dirty="0" smtClean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(64</a:t>
                      </a:r>
                      <a:r>
                        <a:rPr lang="ko-KR" altLang="en-US" sz="1400" b="1" kern="1200" dirty="0" smtClean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문항</a:t>
                      </a:r>
                      <a:r>
                        <a:rPr lang="en-US" altLang="ko-KR" sz="1400" b="1" kern="1200" dirty="0" smtClean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baseline="0" dirty="0" smtClean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O  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latin typeface="한림체 Regular" panose="020B0503000000000000" pitchFamily="50" charset="-127"/>
                          <a:ea typeface="한림체 Regular" panose="020B0503000000000000" pitchFamily="50" charset="-127"/>
                          <a:cs typeface="+mn-cs"/>
                        </a:rPr>
                        <a:t>수정사항</a:t>
                      </a:r>
                      <a:endParaRPr lang="en-US" altLang="ko-KR" sz="1200" b="1" kern="1200" dirty="0" smtClean="0">
                        <a:solidFill>
                          <a:schemeClr val="dk1"/>
                        </a:solidFill>
                        <a:latin typeface="한림체 Regular" panose="020B0503000000000000" pitchFamily="50" charset="-127"/>
                        <a:ea typeface="한림체 Regular" panose="020B0503000000000000" pitchFamily="50" charset="-127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latin typeface="한림고딕체 Regular" panose="020B0503000000000000" pitchFamily="50" charset="-127"/>
                          <a:ea typeface="한림고딕체 Regular" panose="020B0503000000000000" pitchFamily="50" charset="-127"/>
                          <a:cs typeface="+mn-cs"/>
                        </a:rPr>
                        <a:t>신입생과 재학생으로</a:t>
                      </a:r>
                      <a:endParaRPr lang="en-US" altLang="ko-KR" sz="1200" kern="1200" dirty="0" smtClean="0">
                        <a:solidFill>
                          <a:schemeClr val="dk1"/>
                        </a:solidFill>
                        <a:latin typeface="한림고딕체 Regular" panose="020B0503000000000000" pitchFamily="50" charset="-127"/>
                        <a:ea typeface="한림고딕체 Regular" panose="020B0503000000000000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baseline="0" dirty="0" smtClean="0">
                          <a:solidFill>
                            <a:schemeClr val="dk1"/>
                          </a:solidFill>
                          <a:latin typeface="한림고딕체 Regular" panose="020B0503000000000000" pitchFamily="50" charset="-127"/>
                          <a:ea typeface="한림고딕체 Regular" panose="020B0503000000000000" pitchFamily="50" charset="-127"/>
                          <a:cs typeface="+mn-cs"/>
                        </a:rPr>
                        <a:t>    </a:t>
                      </a:r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latin typeface="한림고딕체 Regular" panose="020B0503000000000000" pitchFamily="50" charset="-127"/>
                          <a:ea typeface="한림고딕체 Regular" panose="020B0503000000000000" pitchFamily="50" charset="-127"/>
                          <a:cs typeface="+mn-cs"/>
                        </a:rPr>
                        <a:t>구분되어 있던  문항 중</a:t>
                      </a:r>
                      <a:endParaRPr lang="en-US" altLang="ko-KR" sz="1200" kern="1200" dirty="0" smtClean="0">
                        <a:solidFill>
                          <a:schemeClr val="dk1"/>
                        </a:solidFill>
                        <a:latin typeface="한림고딕체 Regular" panose="020B0503000000000000" pitchFamily="50" charset="-127"/>
                        <a:ea typeface="한림고딕체 Regular" panose="020B0503000000000000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latin typeface="한림고딕체 Regular" panose="020B0503000000000000" pitchFamily="50" charset="-127"/>
                          <a:ea typeface="한림고딕체 Regular" panose="020B0503000000000000" pitchFamily="50" charset="-127"/>
                          <a:cs typeface="+mn-cs"/>
                        </a:rPr>
                        <a:t>    </a:t>
                      </a:r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latin typeface="한림고딕체 Regular" panose="020B0503000000000000" pitchFamily="50" charset="-127"/>
                          <a:ea typeface="한림고딕체 Regular" panose="020B0503000000000000" pitchFamily="50" charset="-127"/>
                          <a:cs typeface="+mn-cs"/>
                        </a:rPr>
                        <a:t>유사 문항의 </a:t>
                      </a:r>
                      <a:r>
                        <a:rPr lang="ko-KR" altLang="en-US" sz="1200" kern="1200" dirty="0" err="1" smtClean="0">
                          <a:solidFill>
                            <a:schemeClr val="dk1"/>
                          </a:solidFill>
                          <a:latin typeface="한림고딕체 Regular" panose="020B0503000000000000" pitchFamily="50" charset="-127"/>
                          <a:ea typeface="한림고딕체 Regular" panose="020B0503000000000000" pitchFamily="50" charset="-127"/>
                          <a:cs typeface="+mn-cs"/>
                        </a:rPr>
                        <a:t>공통문항</a:t>
                      </a:r>
                      <a:r>
                        <a:rPr lang="ko-KR" altLang="en-US" sz="1200" kern="1200" dirty="0" smtClean="0">
                          <a:solidFill>
                            <a:schemeClr val="dk1"/>
                          </a:solidFill>
                          <a:latin typeface="한림고딕체 Regular" panose="020B0503000000000000" pitchFamily="50" charset="-127"/>
                          <a:ea typeface="한림고딕체 Regular" panose="020B0503000000000000" pitchFamily="50" charset="-127"/>
                          <a:cs typeface="+mn-cs"/>
                        </a:rPr>
                        <a:t> 전환</a:t>
                      </a:r>
                      <a:endParaRPr lang="en-US" altLang="ko-KR" sz="1200" kern="1200" dirty="0" smtClean="0">
                        <a:solidFill>
                          <a:schemeClr val="dk1"/>
                        </a:solidFill>
                        <a:latin typeface="한림고딕체 Regular" panose="020B0503000000000000" pitchFamily="50" charset="-127"/>
                        <a:ea typeface="한림고딕체 Regular" panose="020B0503000000000000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kern="1200" dirty="0" smtClean="0">
                        <a:solidFill>
                          <a:schemeClr val="tx1"/>
                        </a:solidFill>
                        <a:latin typeface="한림고딕체 Regular" panose="020B0503000000000000" pitchFamily="50" charset="-127"/>
                        <a:ea typeface="한림고딕체 Regular" panose="020B0503000000000000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kern="1200" dirty="0">
                        <a:solidFill>
                          <a:schemeClr val="tx1"/>
                        </a:solidFill>
                        <a:latin typeface="한림고딕체 Regular" panose="020B0503000000000000" pitchFamily="50" charset="-127"/>
                        <a:ea typeface="한림고딕체 Regular" panose="020B0503000000000000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kern="1200" dirty="0" smtClean="0">
                        <a:solidFill>
                          <a:schemeClr val="dk1"/>
                        </a:solidFill>
                        <a:latin typeface="한림고딕체 Regular" panose="020B0503000000000000" pitchFamily="50" charset="-127"/>
                        <a:ea typeface="한림고딕체 Regular" panose="020B0503000000000000" pitchFamily="50" charset="-127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BF5">
                        <a:alpha val="4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1</a:t>
            </a:fld>
            <a:endParaRPr lang="ko-KR" altLang="en-US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752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BC36FF92-DB52-410D-B2D0-5E5E4CAD02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한림체 Bold" panose="020B0803000000000000" pitchFamily="50" charset="-127"/>
              <a:ea typeface="한림체 Bold" panose="020B0803000000000000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0E873A7-2124-4899-9734-BEC07A4C91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71" y="238910"/>
            <a:ext cx="640421" cy="306438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E86E44AD-041F-4F8C-8BC7-94CA122AFD3A}"/>
              </a:ext>
            </a:extLst>
          </p:cNvPr>
          <p:cNvGrpSpPr/>
          <p:nvPr/>
        </p:nvGrpSpPr>
        <p:grpSpPr>
          <a:xfrm>
            <a:off x="838200" y="1250262"/>
            <a:ext cx="1302815" cy="1302815"/>
            <a:chOff x="5444592" y="1841076"/>
            <a:chExt cx="1302815" cy="1302815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41C01E8A-12F8-4942-A625-73C40BA05E06}"/>
                </a:ext>
              </a:extLst>
            </p:cNvPr>
            <p:cNvSpPr/>
            <p:nvPr/>
          </p:nvSpPr>
          <p:spPr>
            <a:xfrm>
              <a:off x="5527763" y="1922976"/>
              <a:ext cx="1136471" cy="11364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한림체 Bold" panose="020B0803000000000000" pitchFamily="50" charset="-127"/>
                <a:ea typeface="한림체 Bold" panose="020B0803000000000000" pitchFamily="50" charset="-127"/>
              </a:endParaRP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AE9627DC-CC10-4B28-82D3-3A6DA5F9E304}"/>
                </a:ext>
              </a:extLst>
            </p:cNvPr>
            <p:cNvSpPr/>
            <p:nvPr/>
          </p:nvSpPr>
          <p:spPr>
            <a:xfrm>
              <a:off x="5444592" y="1841076"/>
              <a:ext cx="1302815" cy="1302815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한림체 Bold" panose="020B0803000000000000" pitchFamily="50" charset="-127"/>
                <a:ea typeface="한림체 Bold" panose="020B0803000000000000" pitchFamily="50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3FAE5C-D4E3-4D43-899B-5AD695B72FA5}"/>
                </a:ext>
              </a:extLst>
            </p:cNvPr>
            <p:cNvSpPr txBox="1"/>
            <p:nvPr/>
          </p:nvSpPr>
          <p:spPr>
            <a:xfrm>
              <a:off x="5776321" y="2198823"/>
              <a:ext cx="639353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한림체 Bold" panose="020B0803000000000000" pitchFamily="50" charset="-127"/>
                  <a:ea typeface="한림체 Bold" panose="020B0803000000000000" pitchFamily="50" charset="-127"/>
                </a:rPr>
                <a:t>1.</a:t>
              </a:r>
              <a:endParaRPr lang="ko-KR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한림체 Bold" panose="020B0803000000000000" pitchFamily="50" charset="-127"/>
                <a:ea typeface="한림체 Bold" panose="020B0803000000000000" pitchFamily="50" charset="-127"/>
              </a:endParaRPr>
            </a:p>
          </p:txBody>
        </p:sp>
      </p:grp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>
                <a:latin typeface="한림체 Bold" panose="020B0803000000000000" pitchFamily="50" charset="-127"/>
                <a:ea typeface="한림체 Bold" panose="020B0803000000000000" pitchFamily="50" charset="-127"/>
              </a:rPr>
              <a:t>2</a:t>
            </a:fld>
            <a:endParaRPr lang="ko-KR" altLang="en-US" dirty="0">
              <a:latin typeface="한림체 Bold" panose="020B0803000000000000" pitchFamily="50" charset="-127"/>
              <a:ea typeface="한림체 Bold" panose="020B0803000000000000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02CB64-935E-42F4-A703-77C0A0EC90FC}"/>
              </a:ext>
            </a:extLst>
          </p:cNvPr>
          <p:cNvSpPr txBox="1"/>
          <p:nvPr/>
        </p:nvSpPr>
        <p:spPr>
          <a:xfrm>
            <a:off x="2389573" y="1484897"/>
            <a:ext cx="933632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ko-KR" altLang="en-US" sz="4800" dirty="0">
                <a:ln w="0">
                  <a:noFill/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한림체 Bold" panose="020B0803000000000000" pitchFamily="50" charset="-127"/>
                <a:ea typeface="한림체 Bold" panose="020B0803000000000000" pitchFamily="50" charset="-127"/>
              </a:rPr>
              <a:t>코로나</a:t>
            </a:r>
            <a:r>
              <a:rPr lang="en-US" altLang="ko-KR" sz="4800" dirty="0">
                <a:ln w="0">
                  <a:noFill/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한림체 Bold" panose="020B0803000000000000" pitchFamily="50" charset="-127"/>
                <a:ea typeface="한림체 Bold" panose="020B0803000000000000" pitchFamily="50" charset="-127"/>
              </a:rPr>
              <a:t> </a:t>
            </a:r>
            <a:r>
              <a:rPr lang="ko-KR" altLang="en-US" sz="4800" dirty="0">
                <a:ln w="0">
                  <a:noFill/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한림체 Bold" panose="020B0803000000000000" pitchFamily="50" charset="-127"/>
                <a:ea typeface="한림체 Bold" panose="020B0803000000000000" pitchFamily="50" charset="-127"/>
              </a:rPr>
              <a:t>이전과</a:t>
            </a:r>
            <a:r>
              <a:rPr lang="en-US" altLang="ko-KR" sz="4800" dirty="0">
                <a:ln w="0">
                  <a:noFill/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한림체 Bold" panose="020B0803000000000000" pitchFamily="50" charset="-127"/>
                <a:ea typeface="한림체 Bold" panose="020B0803000000000000" pitchFamily="50" charset="-127"/>
              </a:rPr>
              <a:t> </a:t>
            </a:r>
            <a:r>
              <a:rPr lang="ko-KR" altLang="en-US" sz="4800" dirty="0">
                <a:ln w="0">
                  <a:noFill/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한림체 Bold" panose="020B0803000000000000" pitchFamily="50" charset="-127"/>
                <a:ea typeface="한림체 Bold" panose="020B0803000000000000" pitchFamily="50" charset="-127"/>
              </a:rPr>
              <a:t>이후의 변화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9607" y="3354733"/>
            <a:ext cx="940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평균 등교 일수가 감소됨에 따라 대학 내 활동 및 시설 이용률이 전체적으로 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감소함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89606" y="4007446"/>
            <a:ext cx="940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학생생활관 거주자는 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감소하고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,  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춘천 이외 지역 거주자는 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증가함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89605" y="4660159"/>
            <a:ext cx="940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교육만족도는 전체적으로 유의한 차이로 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높아짐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002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0DD66AC-77E1-4CD1-AA39-5BFD075D2B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9DAC902-62A2-47F3-9D85-77A03048E48C}"/>
              </a:ext>
            </a:extLst>
          </p:cNvPr>
          <p:cNvSpPr/>
          <p:nvPr/>
        </p:nvSpPr>
        <p:spPr>
          <a:xfrm>
            <a:off x="126715" y="216698"/>
            <a:ext cx="11842677" cy="6616558"/>
          </a:xfrm>
          <a:prstGeom prst="roundRect">
            <a:avLst>
              <a:gd name="adj" fmla="val 4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D24CA52-2589-4A4E-83F2-C93456F2C09B}"/>
              </a:ext>
            </a:extLst>
          </p:cNvPr>
          <p:cNvCxnSpPr>
            <a:cxnSpLocks/>
          </p:cNvCxnSpPr>
          <p:nvPr/>
        </p:nvCxnSpPr>
        <p:spPr>
          <a:xfrm>
            <a:off x="380144" y="863029"/>
            <a:ext cx="11232650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D7AC5C-19A0-48FB-9259-6D05BF387F4D}"/>
              </a:ext>
            </a:extLst>
          </p:cNvPr>
          <p:cNvSpPr txBox="1"/>
          <p:nvPr/>
        </p:nvSpPr>
        <p:spPr>
          <a:xfrm>
            <a:off x="380144" y="216698"/>
            <a:ext cx="706862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ko-KR" sz="3600" dirty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1) </a:t>
            </a:r>
            <a:r>
              <a:rPr lang="ko-KR" altLang="en-US" sz="3600" dirty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평균 등교일 수</a:t>
            </a:r>
            <a:r>
              <a:rPr lang="en-US" altLang="ko-KR" sz="3600" dirty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(%)</a:t>
            </a:r>
            <a:endParaRPr lang="ko-KR" altLang="en-US" sz="3600" dirty="0">
              <a:solidFill>
                <a:srgbClr val="4B5E79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6E63A43-FFF2-406E-B711-239473D5B7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71" y="238910"/>
            <a:ext cx="640421" cy="306438"/>
          </a:xfrm>
          <a:prstGeom prst="rect">
            <a:avLst/>
          </a:prstGeom>
        </p:spPr>
      </p:pic>
      <p:sp>
        <p:nvSpPr>
          <p:cNvPr id="28" name="재학만족, 발전가능성, 입학권유, 자부심 모두 재학생 대상…">
            <a:extLst>
              <a:ext uri="{FF2B5EF4-FFF2-40B4-BE49-F238E27FC236}">
                <a16:creationId xmlns:a16="http://schemas.microsoft.com/office/drawing/2014/main" id="{76065009-9728-4E52-9B2D-DAFB344DEF02}"/>
              </a:ext>
            </a:extLst>
          </p:cNvPr>
          <p:cNvSpPr txBox="1">
            <a:spLocks/>
          </p:cNvSpPr>
          <p:nvPr/>
        </p:nvSpPr>
        <p:spPr>
          <a:xfrm>
            <a:off x="8111304" y="1326070"/>
            <a:ext cx="3469573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31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3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5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7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8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90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2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4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5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276225" marR="0" lvl="0" indent="-276225" algn="l" defTabSz="359092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915">
                <a:latin typeface="+mj-lt"/>
                <a:ea typeface="+mj-ea"/>
                <a:cs typeface="+mj-cs"/>
                <a:sym typeface="나눔고딕"/>
              </a:defRPr>
            </a:pPr>
            <a:r>
              <a:rPr lang="ko-KR" altLang="en-US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코로나 이전과 비교하여 등교일 수가 현저히 </a:t>
            </a:r>
            <a:r>
              <a:rPr lang="ko-KR" altLang="en-US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낮아짐</a:t>
            </a:r>
            <a:r>
              <a:rPr lang="en-US" altLang="ko-KR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.</a:t>
            </a:r>
            <a:endParaRPr lang="en-US" altLang="ko-KR" sz="2000" kern="0" dirty="0">
              <a:latin typeface="한림체 Regular" panose="020B0503000000000000" pitchFamily="50" charset="-127"/>
              <a:ea typeface="한림체 Regular" panose="020B0503000000000000" pitchFamily="50" charset="-127"/>
              <a:cs typeface="+mj-cs"/>
              <a:sym typeface="나눔고딕"/>
            </a:endParaRPr>
          </a:p>
          <a:p>
            <a:pPr marL="0" lvl="0" indent="0" defTabSz="359092">
              <a:lnSpc>
                <a:spcPct val="150000"/>
              </a:lnSpc>
              <a:spcBef>
                <a:spcPts val="1200"/>
              </a:spcBef>
              <a:buNone/>
              <a:defRPr sz="3915">
                <a:latin typeface="+mj-lt"/>
                <a:ea typeface="+mj-ea"/>
                <a:cs typeface="+mj-cs"/>
                <a:sym typeface="나눔고딕"/>
              </a:defRPr>
            </a:pPr>
            <a:r>
              <a:rPr lang="ko-KR" altLang="en-US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  </a:t>
            </a:r>
            <a:r>
              <a:rPr lang="en-US" altLang="ko-KR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- </a:t>
            </a:r>
            <a:r>
              <a:rPr lang="ko-KR" altLang="en-US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주당 </a:t>
            </a:r>
            <a:r>
              <a:rPr lang="en-US" altLang="ko-KR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4</a:t>
            </a:r>
            <a:r>
              <a:rPr lang="ko-KR" altLang="en-US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일 이상 등교비율                                    </a:t>
            </a:r>
            <a:endParaRPr lang="en-US" altLang="ko-KR" sz="2000" kern="0" dirty="0">
              <a:latin typeface="한림체 Regular" panose="020B0503000000000000" pitchFamily="50" charset="-127"/>
              <a:ea typeface="한림체 Regular" panose="020B0503000000000000" pitchFamily="50" charset="-127"/>
              <a:cs typeface="+mj-cs"/>
              <a:sym typeface="나눔고딕"/>
            </a:endParaRPr>
          </a:p>
          <a:p>
            <a:pPr marL="0" lvl="0" indent="0" defTabSz="359092">
              <a:lnSpc>
                <a:spcPct val="150000"/>
              </a:lnSpc>
              <a:spcBef>
                <a:spcPts val="1200"/>
              </a:spcBef>
              <a:buNone/>
              <a:defRPr sz="3915">
                <a:latin typeface="+mj-lt"/>
                <a:ea typeface="+mj-ea"/>
                <a:cs typeface="+mj-cs"/>
                <a:sym typeface="나눔고딕"/>
              </a:defRPr>
            </a:pPr>
            <a:r>
              <a:rPr lang="en-US" altLang="ko-KR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    </a:t>
            </a:r>
            <a:r>
              <a:rPr lang="en-US" altLang="ko-KR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 </a:t>
            </a:r>
            <a:r>
              <a:rPr lang="ko-KR" altLang="en-US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감소</a:t>
            </a:r>
            <a:r>
              <a:rPr lang="en-US" altLang="ko-KR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(91.9% →</a:t>
            </a:r>
            <a:r>
              <a:rPr lang="ko-KR" altLang="en-US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 </a:t>
            </a:r>
            <a:r>
              <a:rPr lang="en-US" altLang="ko-KR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37.1%)  </a:t>
            </a:r>
            <a:endParaRPr lang="en-US" altLang="ko-KR" sz="2000" kern="0" dirty="0">
              <a:latin typeface="한림체 Regular" panose="020B0503000000000000" pitchFamily="50" charset="-127"/>
              <a:ea typeface="한림체 Regular" panose="020B0503000000000000" pitchFamily="50" charset="-127"/>
              <a:cs typeface="+mj-cs"/>
              <a:sym typeface="나눔고딕"/>
            </a:endParaRPr>
          </a:p>
          <a:p>
            <a:pPr marL="0" lvl="0" indent="0" defTabSz="359092">
              <a:lnSpc>
                <a:spcPct val="150000"/>
              </a:lnSpc>
              <a:spcBef>
                <a:spcPts val="1200"/>
              </a:spcBef>
              <a:buNone/>
              <a:defRPr sz="3915">
                <a:latin typeface="+mj-lt"/>
                <a:ea typeface="+mj-ea"/>
                <a:cs typeface="+mj-cs"/>
                <a:sym typeface="나눔고딕"/>
              </a:defRPr>
            </a:pPr>
            <a:r>
              <a:rPr lang="en-US" altLang="ko-KR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  - ‘</a:t>
            </a:r>
            <a:r>
              <a:rPr lang="ko-KR" altLang="en-US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캠퍼스 생활이 거의 없음</a:t>
            </a:r>
            <a:r>
              <a:rPr lang="en-US" altLang="ko-KR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’ </a:t>
            </a:r>
            <a:r>
              <a:rPr lang="ko-KR" altLang="en-US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 </a:t>
            </a:r>
            <a:endParaRPr lang="en-US" altLang="ko-KR" sz="2000" kern="0" dirty="0">
              <a:latin typeface="한림체 Regular" panose="020B0503000000000000" pitchFamily="50" charset="-127"/>
              <a:ea typeface="한림체 Regular" panose="020B0503000000000000" pitchFamily="50" charset="-127"/>
              <a:cs typeface="+mj-cs"/>
              <a:sym typeface="나눔고딕"/>
            </a:endParaRPr>
          </a:p>
          <a:p>
            <a:pPr marL="0" lvl="0" indent="0" defTabSz="359092">
              <a:lnSpc>
                <a:spcPct val="150000"/>
              </a:lnSpc>
              <a:spcBef>
                <a:spcPts val="1200"/>
              </a:spcBef>
              <a:buNone/>
              <a:defRPr sz="3915">
                <a:latin typeface="+mj-lt"/>
                <a:ea typeface="+mj-ea"/>
                <a:cs typeface="+mj-cs"/>
                <a:sym typeface="나눔고딕"/>
              </a:defRPr>
            </a:pPr>
            <a:r>
              <a:rPr lang="en-US" altLang="ko-KR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     </a:t>
            </a:r>
            <a:r>
              <a:rPr lang="en-US" altLang="ko-KR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  </a:t>
            </a:r>
            <a:r>
              <a:rPr lang="ko-KR" altLang="en-US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비율 </a:t>
            </a:r>
            <a:r>
              <a:rPr lang="en-US" altLang="ko-KR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32.9% </a:t>
            </a:r>
            <a:endParaRPr kumimoji="0" lang="ko-KR" altLang="en-US" sz="2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  <a:cs typeface="+mj-cs"/>
              <a:sym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3</a:t>
            </a:fld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692460" y="2403566"/>
            <a:ext cx="4969598" cy="1119417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4595" h="1081668">
                <a:moveTo>
                  <a:pt x="0" y="0"/>
                </a:moveTo>
                <a:lnTo>
                  <a:pt x="4984595" y="0"/>
                </a:lnTo>
                <a:lnTo>
                  <a:pt x="4984595" y="1081668"/>
                </a:lnTo>
                <a:lnTo>
                  <a:pt x="4146638" y="1072593"/>
                </a:lnTo>
                <a:lnTo>
                  <a:pt x="2957918" y="798273"/>
                </a:lnTo>
                <a:lnTo>
                  <a:pt x="828673" y="850525"/>
                </a:lnTo>
                <a:lnTo>
                  <a:pt x="0" y="898788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1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graphicFrame>
        <p:nvGraphicFramePr>
          <p:cNvPr id="12" name="차트 11"/>
          <p:cNvGraphicFramePr/>
          <p:nvPr>
            <p:extLst>
              <p:ext uri="{D42A27DB-BD31-4B8C-83A1-F6EECF244321}">
                <p14:modId xmlns:p14="http://schemas.microsoft.com/office/powerpoint/2010/main" val="3502672820"/>
              </p:ext>
            </p:extLst>
          </p:nvPr>
        </p:nvGraphicFramePr>
        <p:xfrm>
          <a:off x="419100" y="1079728"/>
          <a:ext cx="7114761" cy="4993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직사각형 4"/>
          <p:cNvSpPr/>
          <p:nvPr/>
        </p:nvSpPr>
        <p:spPr>
          <a:xfrm>
            <a:off x="1593156" y="1580322"/>
            <a:ext cx="1366665" cy="3679715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4" name="직사각형 4"/>
          <p:cNvSpPr/>
          <p:nvPr/>
        </p:nvSpPr>
        <p:spPr>
          <a:xfrm>
            <a:off x="5003137" y="3739681"/>
            <a:ext cx="1365545" cy="1520356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58965 w 1165662"/>
              <a:gd name="connsiteY0" fmla="*/ 0 h 1855586"/>
              <a:gd name="connsiteX1" fmla="*/ 1165177 w 1165662"/>
              <a:gd name="connsiteY1" fmla="*/ 1855586 h 1855586"/>
              <a:gd name="connsiteX2" fmla="*/ 17711 w 1165662"/>
              <a:gd name="connsiteY2" fmla="*/ 1849943 h 1855586"/>
              <a:gd name="connsiteX3" fmla="*/ 175 w 1165662"/>
              <a:gd name="connsiteY3" fmla="*/ 746 h 1855586"/>
              <a:gd name="connsiteX4" fmla="*/ 1158965 w 1165662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662" h="1855586">
                <a:moveTo>
                  <a:pt x="1158965" y="0"/>
                </a:moveTo>
                <a:cubicBezTo>
                  <a:pt x="1155934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58965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5" name="직사각형 4"/>
          <p:cNvSpPr/>
          <p:nvPr/>
        </p:nvSpPr>
        <p:spPr>
          <a:xfrm>
            <a:off x="5005645" y="1219858"/>
            <a:ext cx="1363037" cy="1326118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0 w 4984595"/>
              <a:gd name="connsiteY4" fmla="*/ 0 h 1081668"/>
              <a:gd name="connsiteX0" fmla="*/ 0 w 1378900"/>
              <a:gd name="connsiteY0" fmla="*/ 0 h 1090331"/>
              <a:gd name="connsiteX1" fmla="*/ 1378900 w 1378900"/>
              <a:gd name="connsiteY1" fmla="*/ 8663 h 1090331"/>
              <a:gd name="connsiteX2" fmla="*/ 1378900 w 1378900"/>
              <a:gd name="connsiteY2" fmla="*/ 1090331 h 1090331"/>
              <a:gd name="connsiteX3" fmla="*/ 540943 w 1378900"/>
              <a:gd name="connsiteY3" fmla="*/ 1081256 h 1090331"/>
              <a:gd name="connsiteX4" fmla="*/ 0 w 1378900"/>
              <a:gd name="connsiteY4" fmla="*/ 0 h 1090331"/>
              <a:gd name="connsiteX0" fmla="*/ 7555 w 1386455"/>
              <a:gd name="connsiteY0" fmla="*/ 0 h 1427752"/>
              <a:gd name="connsiteX1" fmla="*/ 1386455 w 1386455"/>
              <a:gd name="connsiteY1" fmla="*/ 8663 h 1427752"/>
              <a:gd name="connsiteX2" fmla="*/ 1386455 w 1386455"/>
              <a:gd name="connsiteY2" fmla="*/ 1090331 h 1427752"/>
              <a:gd name="connsiteX3" fmla="*/ 0 w 1386455"/>
              <a:gd name="connsiteY3" fmla="*/ 1427752 h 1427752"/>
              <a:gd name="connsiteX4" fmla="*/ 7555 w 1386455"/>
              <a:gd name="connsiteY4" fmla="*/ 0 h 1427752"/>
              <a:gd name="connsiteX0" fmla="*/ 7555 w 1395446"/>
              <a:gd name="connsiteY0" fmla="*/ 0 h 1427752"/>
              <a:gd name="connsiteX1" fmla="*/ 1386455 w 1395446"/>
              <a:gd name="connsiteY1" fmla="*/ 8663 h 1427752"/>
              <a:gd name="connsiteX2" fmla="*/ 1395446 w 1395446"/>
              <a:gd name="connsiteY2" fmla="*/ 1419502 h 1427752"/>
              <a:gd name="connsiteX3" fmla="*/ 0 w 1395446"/>
              <a:gd name="connsiteY3" fmla="*/ 1427752 h 1427752"/>
              <a:gd name="connsiteX4" fmla="*/ 7555 w 1395446"/>
              <a:gd name="connsiteY4" fmla="*/ 0 h 1427752"/>
              <a:gd name="connsiteX0" fmla="*/ 594 w 1388485"/>
              <a:gd name="connsiteY0" fmla="*/ 0 h 1427752"/>
              <a:gd name="connsiteX1" fmla="*/ 1379494 w 1388485"/>
              <a:gd name="connsiteY1" fmla="*/ 8663 h 1427752"/>
              <a:gd name="connsiteX2" fmla="*/ 1388485 w 1388485"/>
              <a:gd name="connsiteY2" fmla="*/ 1419502 h 1427752"/>
              <a:gd name="connsiteX3" fmla="*/ 2031 w 1388485"/>
              <a:gd name="connsiteY3" fmla="*/ 1427752 h 1427752"/>
              <a:gd name="connsiteX4" fmla="*/ 594 w 1388485"/>
              <a:gd name="connsiteY4" fmla="*/ 0 h 1427752"/>
              <a:gd name="connsiteX0" fmla="*/ 594 w 1379494"/>
              <a:gd name="connsiteY0" fmla="*/ 0 h 1436827"/>
              <a:gd name="connsiteX1" fmla="*/ 1379494 w 1379494"/>
              <a:gd name="connsiteY1" fmla="*/ 8663 h 1436827"/>
              <a:gd name="connsiteX2" fmla="*/ 1379493 w 1379494"/>
              <a:gd name="connsiteY2" fmla="*/ 1436827 h 1436827"/>
              <a:gd name="connsiteX3" fmla="*/ 2031 w 1379494"/>
              <a:gd name="connsiteY3" fmla="*/ 1427752 h 1436827"/>
              <a:gd name="connsiteX4" fmla="*/ 594 w 1379494"/>
              <a:gd name="connsiteY4" fmla="*/ 0 h 1436827"/>
              <a:gd name="connsiteX0" fmla="*/ 594 w 1379494"/>
              <a:gd name="connsiteY0" fmla="*/ 0 h 1428164"/>
              <a:gd name="connsiteX1" fmla="*/ 1379494 w 1379494"/>
              <a:gd name="connsiteY1" fmla="*/ 8663 h 1428164"/>
              <a:gd name="connsiteX2" fmla="*/ 1379493 w 1379494"/>
              <a:gd name="connsiteY2" fmla="*/ 1428164 h 1428164"/>
              <a:gd name="connsiteX3" fmla="*/ 2031 w 1379494"/>
              <a:gd name="connsiteY3" fmla="*/ 1427752 h 1428164"/>
              <a:gd name="connsiteX4" fmla="*/ 594 w 1379494"/>
              <a:gd name="connsiteY4" fmla="*/ 0 h 142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494" h="1428164">
                <a:moveTo>
                  <a:pt x="594" y="0"/>
                </a:moveTo>
                <a:lnTo>
                  <a:pt x="1379494" y="8663"/>
                </a:lnTo>
                <a:cubicBezTo>
                  <a:pt x="1379494" y="484718"/>
                  <a:pt x="1379493" y="952109"/>
                  <a:pt x="1379493" y="1428164"/>
                </a:cubicBezTo>
                <a:lnTo>
                  <a:pt x="2031" y="1427752"/>
                </a:lnTo>
                <a:cubicBezTo>
                  <a:pt x="4549" y="951835"/>
                  <a:pt x="-1924" y="475917"/>
                  <a:pt x="59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21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398" y="3576269"/>
            <a:ext cx="854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5</a:t>
            </a:r>
            <a:r>
              <a:rPr lang="ko-KR" altLang="en-US" b="1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일</a:t>
            </a:r>
            <a:endParaRPr lang="en-US" altLang="ko-KR" b="1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  <a:p>
            <a:r>
              <a:rPr lang="ko-KR" altLang="en-US" b="1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이상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8200" y="2034234"/>
            <a:ext cx="587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4</a:t>
            </a:r>
            <a:r>
              <a:rPr lang="ko-KR" altLang="en-US" b="1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65581" y="1576446"/>
            <a:ext cx="115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캠퍼스</a:t>
            </a:r>
            <a:endParaRPr lang="en-US" altLang="ko-KR" sz="1600" b="1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  <a:p>
            <a:r>
              <a:rPr lang="ko-KR" altLang="en-US" sz="1600" b="1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생활이</a:t>
            </a:r>
            <a:endParaRPr lang="en-US" altLang="ko-KR" sz="1600" b="1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  <a:p>
            <a:r>
              <a:rPr lang="ko-KR" altLang="en-US" sz="1600" b="1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거의 없음</a:t>
            </a:r>
          </a:p>
        </p:txBody>
      </p:sp>
    </p:spTree>
    <p:extLst>
      <p:ext uri="{BB962C8B-B14F-4D97-AF65-F5344CB8AC3E}">
        <p14:creationId xmlns:p14="http://schemas.microsoft.com/office/powerpoint/2010/main" val="59250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0DD66AC-77E1-4CD1-AA39-5BFD075D2B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9DAC902-62A2-47F3-9D85-77A03048E48C}"/>
              </a:ext>
            </a:extLst>
          </p:cNvPr>
          <p:cNvSpPr/>
          <p:nvPr/>
        </p:nvSpPr>
        <p:spPr>
          <a:xfrm>
            <a:off x="126715" y="216698"/>
            <a:ext cx="11842677" cy="6616558"/>
          </a:xfrm>
          <a:prstGeom prst="roundRect">
            <a:avLst>
              <a:gd name="adj" fmla="val 4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D24CA52-2589-4A4E-83F2-C93456F2C09B}"/>
              </a:ext>
            </a:extLst>
          </p:cNvPr>
          <p:cNvCxnSpPr>
            <a:cxnSpLocks/>
          </p:cNvCxnSpPr>
          <p:nvPr/>
        </p:nvCxnSpPr>
        <p:spPr>
          <a:xfrm>
            <a:off x="380144" y="863029"/>
            <a:ext cx="11232650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D7AC5C-19A0-48FB-9259-6D05BF387F4D}"/>
              </a:ext>
            </a:extLst>
          </p:cNvPr>
          <p:cNvSpPr txBox="1"/>
          <p:nvPr/>
        </p:nvSpPr>
        <p:spPr>
          <a:xfrm>
            <a:off x="380144" y="216698"/>
            <a:ext cx="706862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ko-KR" sz="3600" smtClean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2) </a:t>
            </a:r>
            <a:r>
              <a:rPr lang="ko-KR" altLang="en-US" sz="3600" dirty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교수 면담 횟수</a:t>
            </a:r>
            <a:r>
              <a:rPr lang="en-US" altLang="ko-KR" sz="3600" dirty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(%)</a:t>
            </a:r>
            <a:endParaRPr lang="ko-KR" altLang="en-US" sz="3600" dirty="0">
              <a:solidFill>
                <a:srgbClr val="4B5E79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6E63A43-FFF2-406E-B711-239473D5B7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71" y="238910"/>
            <a:ext cx="640421" cy="306438"/>
          </a:xfrm>
          <a:prstGeom prst="rect">
            <a:avLst/>
          </a:prstGeom>
        </p:spPr>
      </p:pic>
      <p:sp>
        <p:nvSpPr>
          <p:cNvPr id="28" name="재학만족, 발전가능성, 입학권유, 자부심 모두 재학생 대상…">
            <a:extLst>
              <a:ext uri="{FF2B5EF4-FFF2-40B4-BE49-F238E27FC236}">
                <a16:creationId xmlns:a16="http://schemas.microsoft.com/office/drawing/2014/main" id="{76065009-9728-4E52-9B2D-DAFB344DEF02}"/>
              </a:ext>
            </a:extLst>
          </p:cNvPr>
          <p:cNvSpPr txBox="1">
            <a:spLocks/>
          </p:cNvSpPr>
          <p:nvPr/>
        </p:nvSpPr>
        <p:spPr>
          <a:xfrm>
            <a:off x="8111304" y="1326070"/>
            <a:ext cx="3501490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31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3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5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7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8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90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2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4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5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276225" marR="0" lvl="0" indent="-276225" algn="l" defTabSz="359092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915">
                <a:latin typeface="+mj-lt"/>
                <a:ea typeface="+mj-ea"/>
                <a:cs typeface="+mj-cs"/>
                <a:sym typeface="나눔고딕"/>
              </a:defRPr>
            </a:pPr>
            <a:r>
              <a:rPr lang="ko-KR" altLang="en-US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코로나</a:t>
            </a:r>
            <a:r>
              <a:rPr lang="en-US" altLang="ko-KR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 </a:t>
            </a:r>
            <a:r>
              <a:rPr lang="ko-KR" altLang="en-US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이전과 비교하여 </a:t>
            </a:r>
            <a:r>
              <a:rPr lang="ko-KR" altLang="en-US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학기당  </a:t>
            </a:r>
            <a:r>
              <a:rPr lang="en-US" altLang="ko-KR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1</a:t>
            </a:r>
            <a:r>
              <a:rPr lang="ko-KR" altLang="en-US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회 이상 면담 참여 </a:t>
            </a:r>
            <a:r>
              <a:rPr lang="ko-KR" altLang="en-US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학생 </a:t>
            </a:r>
            <a:r>
              <a:rPr lang="ko-KR" altLang="en-US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비율이 </a:t>
            </a:r>
            <a:r>
              <a:rPr lang="ko-KR" altLang="en-US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낮아짐</a:t>
            </a:r>
            <a:r>
              <a:rPr lang="en-US" altLang="ko-KR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.</a:t>
            </a:r>
          </a:p>
          <a:p>
            <a:pPr marL="0" marR="0" lvl="0" indent="0" algn="l" defTabSz="359092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Pct val="125000"/>
              <a:buNone/>
              <a:tabLst/>
              <a:defRPr sz="3915">
                <a:latin typeface="+mj-lt"/>
                <a:ea typeface="+mj-ea"/>
                <a:cs typeface="+mj-cs"/>
                <a:sym typeface="나눔고딕"/>
              </a:defRPr>
            </a:pPr>
            <a:r>
              <a:rPr lang="en-US" altLang="ko-KR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      (</a:t>
            </a:r>
            <a:r>
              <a:rPr lang="en-US" altLang="ko-KR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72.2% → </a:t>
            </a:r>
            <a:r>
              <a:rPr lang="en-US" altLang="ko-KR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66.2%)</a:t>
            </a:r>
          </a:p>
          <a:p>
            <a:pPr marL="0" marR="0" lvl="0" indent="0" algn="l" defTabSz="359092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Pct val="125000"/>
              <a:buNone/>
              <a:tabLst/>
              <a:defRPr sz="3915">
                <a:latin typeface="+mj-lt"/>
                <a:ea typeface="+mj-ea"/>
                <a:cs typeface="+mj-cs"/>
                <a:sym typeface="나눔고딕"/>
              </a:defRPr>
            </a:pPr>
            <a:r>
              <a:rPr lang="en-US" altLang="ko-KR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 </a:t>
            </a:r>
            <a:endParaRPr lang="en-US" altLang="ko-KR" sz="2000" kern="0" dirty="0">
              <a:latin typeface="한림체 Regular" panose="020B0503000000000000" pitchFamily="50" charset="-127"/>
              <a:ea typeface="한림체 Regular" panose="020B0503000000000000" pitchFamily="50" charset="-127"/>
              <a:cs typeface="+mj-cs"/>
              <a:sym typeface="나눔고딕"/>
            </a:endParaRPr>
          </a:p>
          <a:p>
            <a:pPr marL="276225" marR="0" lvl="0" indent="-276225" algn="l" defTabSz="359092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915">
                <a:latin typeface="+mj-lt"/>
                <a:ea typeface="+mj-ea"/>
                <a:cs typeface="+mj-cs"/>
                <a:sym typeface="나눔고딕"/>
              </a:defRPr>
            </a:pPr>
            <a:r>
              <a:rPr lang="ko-KR" altLang="en-US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면담을 전혀 하지 않은 학생의 비율이 </a:t>
            </a:r>
            <a:r>
              <a:rPr lang="ko-KR" altLang="en-US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증가함</a:t>
            </a:r>
            <a:r>
              <a:rPr lang="en-US" altLang="ko-KR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.          (</a:t>
            </a:r>
            <a:r>
              <a:rPr lang="en-US" altLang="ko-KR" sz="2000" kern="0" dirty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27.8% → </a:t>
            </a:r>
            <a:r>
              <a:rPr lang="en-US" altLang="ko-KR" sz="2000" kern="0" dirty="0" smtClean="0">
                <a:latin typeface="한림체 Regular" panose="020B0503000000000000" pitchFamily="50" charset="-127"/>
                <a:ea typeface="한림체 Regular" panose="020B0503000000000000" pitchFamily="50" charset="-127"/>
                <a:cs typeface="+mj-cs"/>
                <a:sym typeface="나눔고딕"/>
              </a:rPr>
              <a:t>33.8%)</a:t>
            </a:r>
            <a:endParaRPr kumimoji="0" lang="ko-KR" altLang="en-US" sz="2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  <a:cs typeface="+mj-cs"/>
              <a:sym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4</a:t>
            </a:fld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692460" y="2403566"/>
            <a:ext cx="4969598" cy="1119417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4595" h="1081668">
                <a:moveTo>
                  <a:pt x="0" y="0"/>
                </a:moveTo>
                <a:lnTo>
                  <a:pt x="4984595" y="0"/>
                </a:lnTo>
                <a:lnTo>
                  <a:pt x="4984595" y="1081668"/>
                </a:lnTo>
                <a:lnTo>
                  <a:pt x="4146638" y="1072593"/>
                </a:lnTo>
                <a:lnTo>
                  <a:pt x="2957918" y="798273"/>
                </a:lnTo>
                <a:lnTo>
                  <a:pt x="828673" y="850525"/>
                </a:lnTo>
                <a:lnTo>
                  <a:pt x="0" y="898788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1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graphicFrame>
        <p:nvGraphicFramePr>
          <p:cNvPr id="12" name="차트 11"/>
          <p:cNvGraphicFramePr/>
          <p:nvPr>
            <p:extLst>
              <p:ext uri="{D42A27DB-BD31-4B8C-83A1-F6EECF244321}">
                <p14:modId xmlns:p14="http://schemas.microsoft.com/office/powerpoint/2010/main" val="2661497813"/>
              </p:ext>
            </p:extLst>
          </p:nvPr>
        </p:nvGraphicFramePr>
        <p:xfrm>
          <a:off x="419100" y="1079728"/>
          <a:ext cx="7114761" cy="4993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직사각형 4"/>
          <p:cNvSpPr/>
          <p:nvPr/>
        </p:nvSpPr>
        <p:spPr>
          <a:xfrm>
            <a:off x="1590476" y="2191109"/>
            <a:ext cx="1366665" cy="2576505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5" name="직사각형 4"/>
          <p:cNvSpPr/>
          <p:nvPr/>
        </p:nvSpPr>
        <p:spPr>
          <a:xfrm>
            <a:off x="5003321" y="2403566"/>
            <a:ext cx="1361620" cy="2364048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366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0DD66AC-77E1-4CD1-AA39-5BFD075D2B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9DAC902-62A2-47F3-9D85-77A03048E48C}"/>
              </a:ext>
            </a:extLst>
          </p:cNvPr>
          <p:cNvSpPr/>
          <p:nvPr/>
        </p:nvSpPr>
        <p:spPr>
          <a:xfrm>
            <a:off x="126715" y="216698"/>
            <a:ext cx="11842677" cy="6616558"/>
          </a:xfrm>
          <a:prstGeom prst="roundRect">
            <a:avLst>
              <a:gd name="adj" fmla="val 4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D24CA52-2589-4A4E-83F2-C93456F2C09B}"/>
              </a:ext>
            </a:extLst>
          </p:cNvPr>
          <p:cNvCxnSpPr>
            <a:cxnSpLocks/>
          </p:cNvCxnSpPr>
          <p:nvPr/>
        </p:nvCxnSpPr>
        <p:spPr>
          <a:xfrm>
            <a:off x="380144" y="863029"/>
            <a:ext cx="11232650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D7AC5C-19A0-48FB-9259-6D05BF387F4D}"/>
              </a:ext>
            </a:extLst>
          </p:cNvPr>
          <p:cNvSpPr txBox="1"/>
          <p:nvPr/>
        </p:nvSpPr>
        <p:spPr>
          <a:xfrm>
            <a:off x="380144" y="216698"/>
            <a:ext cx="706862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ko-KR" sz="3600" dirty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3</a:t>
            </a:r>
            <a:r>
              <a:rPr lang="en-US" altLang="ko-KR" sz="3600" dirty="0" smtClean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) </a:t>
            </a:r>
            <a:r>
              <a:rPr lang="ko-KR" altLang="en-US" sz="3600" dirty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만족도</a:t>
            </a:r>
            <a:r>
              <a:rPr lang="en-US" altLang="ko-KR" sz="3600" dirty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(5</a:t>
            </a:r>
            <a:r>
              <a:rPr lang="ko-KR" altLang="en-US" sz="3600" dirty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점 척도</a:t>
            </a:r>
            <a:r>
              <a:rPr lang="en-US" altLang="ko-KR" sz="3600" dirty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)</a:t>
            </a:r>
            <a:endParaRPr lang="ko-KR" altLang="en-US" sz="3600" dirty="0">
              <a:solidFill>
                <a:srgbClr val="4B5E79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6E63A43-FFF2-406E-B711-239473D5B7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71" y="238910"/>
            <a:ext cx="640421" cy="306438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5</a:t>
            </a:fld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graphicFrame>
        <p:nvGraphicFramePr>
          <p:cNvPr id="16" name="차트 15"/>
          <p:cNvGraphicFramePr/>
          <p:nvPr>
            <p:extLst>
              <p:ext uri="{D42A27DB-BD31-4B8C-83A1-F6EECF244321}">
                <p14:modId xmlns:p14="http://schemas.microsoft.com/office/powerpoint/2010/main" val="2207717187"/>
              </p:ext>
            </p:extLst>
          </p:nvPr>
        </p:nvGraphicFramePr>
        <p:xfrm>
          <a:off x="342883" y="1079727"/>
          <a:ext cx="3843967" cy="4516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차트 17"/>
          <p:cNvGraphicFramePr/>
          <p:nvPr>
            <p:extLst>
              <p:ext uri="{D42A27DB-BD31-4B8C-83A1-F6EECF244321}">
                <p14:modId xmlns:p14="http://schemas.microsoft.com/office/powerpoint/2010/main" val="2100058888"/>
              </p:ext>
            </p:extLst>
          </p:nvPr>
        </p:nvGraphicFramePr>
        <p:xfrm>
          <a:off x="4186850" y="1079727"/>
          <a:ext cx="3843967" cy="4516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차트 18"/>
          <p:cNvGraphicFramePr/>
          <p:nvPr>
            <p:extLst>
              <p:ext uri="{D42A27DB-BD31-4B8C-83A1-F6EECF244321}">
                <p14:modId xmlns:p14="http://schemas.microsoft.com/office/powerpoint/2010/main" val="2595477133"/>
              </p:ext>
            </p:extLst>
          </p:nvPr>
        </p:nvGraphicFramePr>
        <p:xfrm>
          <a:off x="8030817" y="1079727"/>
          <a:ext cx="3843967" cy="4516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87019" y="5814391"/>
            <a:ext cx="11248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∙ 코로나 이전과 비교하여 전공 만족도</a:t>
            </a:r>
            <a:r>
              <a:rPr lang="en-US" altLang="ko-KR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, </a:t>
            </a:r>
            <a:r>
              <a:rPr lang="ko-KR" altLang="en-US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전공 교육 만족도</a:t>
            </a:r>
            <a:r>
              <a:rPr lang="en-US" altLang="ko-KR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, </a:t>
            </a:r>
            <a:r>
              <a:rPr lang="ko-KR" altLang="en-US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교양 교육 만족도 등 교육과 관련한 만족도가 </a:t>
            </a:r>
            <a:endParaRPr lang="en-US" altLang="ko-KR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  <a:p>
            <a:r>
              <a:rPr lang="en-US" altLang="ko-KR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</a:t>
            </a:r>
            <a:r>
              <a:rPr lang="ko-KR" altLang="en-US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모두 유의한 수준으로 높아짐</a:t>
            </a:r>
            <a:r>
              <a:rPr lang="en-US" altLang="ko-KR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ko-KR" altLang="en-US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191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BC36FF92-DB52-410D-B2D0-5E5E4CAD02F5}"/>
              </a:ext>
            </a:extLst>
          </p:cNvPr>
          <p:cNvSpPr/>
          <p:nvPr/>
        </p:nvSpPr>
        <p:spPr>
          <a:xfrm>
            <a:off x="0" y="43542"/>
            <a:ext cx="12192000" cy="6858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Bold" panose="020B0803000000000000" pitchFamily="50" charset="-127"/>
              <a:ea typeface="한림체 Bold" panose="020B0803000000000000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0E873A7-2124-4899-9734-BEC07A4C91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71" y="238910"/>
            <a:ext cx="640421" cy="306438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E86E44AD-041F-4F8C-8BC7-94CA122AFD3A}"/>
              </a:ext>
            </a:extLst>
          </p:cNvPr>
          <p:cNvGrpSpPr/>
          <p:nvPr/>
        </p:nvGrpSpPr>
        <p:grpSpPr>
          <a:xfrm>
            <a:off x="838200" y="549623"/>
            <a:ext cx="1302815" cy="1302815"/>
            <a:chOff x="5444592" y="1841076"/>
            <a:chExt cx="1302815" cy="1302815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41C01E8A-12F8-4942-A625-73C40BA05E06}"/>
                </a:ext>
              </a:extLst>
            </p:cNvPr>
            <p:cNvSpPr/>
            <p:nvPr/>
          </p:nvSpPr>
          <p:spPr>
            <a:xfrm>
              <a:off x="5527763" y="1922976"/>
              <a:ext cx="1136471" cy="11364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한림체 Bold" panose="020B0803000000000000" pitchFamily="50" charset="-127"/>
                <a:ea typeface="한림체 Bold" panose="020B0803000000000000" pitchFamily="50" charset="-127"/>
              </a:endParaRP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AE9627DC-CC10-4B28-82D3-3A6DA5F9E304}"/>
                </a:ext>
              </a:extLst>
            </p:cNvPr>
            <p:cNvSpPr/>
            <p:nvPr/>
          </p:nvSpPr>
          <p:spPr>
            <a:xfrm>
              <a:off x="5444592" y="1841076"/>
              <a:ext cx="1302815" cy="1302815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한림체 Bold" panose="020B0803000000000000" pitchFamily="50" charset="-127"/>
                <a:ea typeface="한림체 Bold" panose="020B0803000000000000" pitchFamily="50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3FAE5C-D4E3-4D43-899B-5AD695B72FA5}"/>
                </a:ext>
              </a:extLst>
            </p:cNvPr>
            <p:cNvSpPr txBox="1"/>
            <p:nvPr/>
          </p:nvSpPr>
          <p:spPr>
            <a:xfrm>
              <a:off x="5776321" y="2198823"/>
              <a:ext cx="639353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한림체 Bold" panose="020B0803000000000000" pitchFamily="50" charset="-127"/>
                  <a:ea typeface="한림체 Bold" panose="020B0803000000000000" pitchFamily="50" charset="-127"/>
                </a:rPr>
                <a:t>2.</a:t>
              </a:r>
              <a:endParaRPr lang="ko-KR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한림체 Bold" panose="020B0803000000000000" pitchFamily="50" charset="-127"/>
                <a:ea typeface="한림체 Bold" panose="020B0803000000000000" pitchFamily="50" charset="-127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802CB64-935E-42F4-A703-77C0A0EC90FC}"/>
              </a:ext>
            </a:extLst>
          </p:cNvPr>
          <p:cNvSpPr txBox="1"/>
          <p:nvPr/>
        </p:nvSpPr>
        <p:spPr>
          <a:xfrm>
            <a:off x="2389573" y="784258"/>
            <a:ext cx="933632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ln w="0">
                  <a:noFill/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한림체 Bold" panose="020B0803000000000000" pitchFamily="50" charset="-127"/>
                <a:ea typeface="한림체 Bold" panose="020B0803000000000000" pitchFamily="50" charset="-127"/>
              </a:rPr>
              <a:t>2021</a:t>
            </a:r>
            <a:r>
              <a:rPr lang="ko-KR" altLang="en-US" sz="4800" dirty="0" smtClean="0">
                <a:ln w="0">
                  <a:noFill/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한림체 Bold" panose="020B0803000000000000" pitchFamily="50" charset="-127"/>
                <a:ea typeface="한림체 Bold" panose="020B0803000000000000" pitchFamily="50" charset="-127"/>
              </a:rPr>
              <a:t>학번</a:t>
            </a:r>
            <a:r>
              <a:rPr lang="en-US" altLang="ko-KR" sz="4800" dirty="0" smtClean="0">
                <a:ln w="0">
                  <a:noFill/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한림체 Bold" panose="020B0803000000000000" pitchFamily="50" charset="-127"/>
                <a:ea typeface="한림체 Bold" panose="020B0803000000000000" pitchFamily="50" charset="-127"/>
              </a:rPr>
              <a:t>(1</a:t>
            </a:r>
            <a:r>
              <a:rPr lang="ko-KR" altLang="en-US" sz="4800" dirty="0" smtClean="0">
                <a:ln w="0">
                  <a:noFill/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한림체 Bold" panose="020B0803000000000000" pitchFamily="50" charset="-127"/>
                <a:ea typeface="한림체 Bold" panose="020B0803000000000000" pitchFamily="50" charset="-127"/>
              </a:rPr>
              <a:t>학년</a:t>
            </a:r>
            <a:r>
              <a:rPr lang="en-US" altLang="ko-KR" sz="4800" dirty="0" smtClean="0">
                <a:ln w="0">
                  <a:noFill/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한림체 Bold" panose="020B0803000000000000" pitchFamily="50" charset="-127"/>
                <a:ea typeface="한림체 Bold" panose="020B0803000000000000" pitchFamily="50" charset="-127"/>
              </a:rPr>
              <a:t>)</a:t>
            </a:r>
            <a:r>
              <a:rPr lang="ko-KR" altLang="en-US" sz="4800" dirty="0" smtClean="0">
                <a:ln w="0">
                  <a:noFill/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한림체 Bold" panose="020B0803000000000000" pitchFamily="50" charset="-127"/>
                <a:ea typeface="한림체 Bold" panose="020B0803000000000000" pitchFamily="50" charset="-127"/>
              </a:rPr>
              <a:t>의  대학생활</a:t>
            </a:r>
            <a:endParaRPr lang="en-US" altLang="ko-KR" sz="4800" dirty="0">
              <a:ln w="0">
                <a:noFill/>
              </a:ln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한림체 Bold" panose="020B0803000000000000" pitchFamily="50" charset="-127"/>
              <a:ea typeface="한림체 Bold" panose="020B0803000000000000" pitchFamily="50" charset="-127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>
                <a:latin typeface="한림체 Bold" panose="020B0803000000000000" pitchFamily="50" charset="-127"/>
                <a:ea typeface="한림체 Bold" panose="020B0803000000000000" pitchFamily="50" charset="-127"/>
              </a:rPr>
              <a:t>6</a:t>
            </a:fld>
            <a:endParaRPr lang="ko-KR" altLang="en-US" dirty="0">
              <a:latin typeface="한림체 Bold" panose="020B0803000000000000" pitchFamily="50" charset="-127"/>
              <a:ea typeface="한림체 Bold" panose="020B0803000000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C8008F-1C6F-45A1-8E58-6BFFD34F29C3}"/>
              </a:ext>
            </a:extLst>
          </p:cNvPr>
          <p:cNvSpPr txBox="1"/>
          <p:nvPr/>
        </p:nvSpPr>
        <p:spPr>
          <a:xfrm>
            <a:off x="1394011" y="2109227"/>
            <a:ext cx="974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2021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학번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(1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 학생들의  </a:t>
            </a:r>
            <a:r>
              <a:rPr lang="en-US" altLang="ko-KR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‘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학생 생활관</a:t>
            </a:r>
            <a:r>
              <a:rPr lang="en-US" altLang="ko-KR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‘ 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거주 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응답 비율이 타 학년에 비해  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가장 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높게 나타남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9EBDF1-7981-4A8D-92C7-94873E484107}"/>
              </a:ext>
            </a:extLst>
          </p:cNvPr>
          <p:cNvSpPr txBox="1"/>
          <p:nvPr/>
        </p:nvSpPr>
        <p:spPr>
          <a:xfrm>
            <a:off x="1432772" y="2826322"/>
            <a:ext cx="1017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  〮 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2021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학번 학생들의 도서관 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이용횟수에서 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‘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주 </a:t>
            </a:r>
            <a:r>
              <a:rPr lang="en-US" altLang="ko-KR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1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회 이상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＇ 응답 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비율이 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가장 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낮게 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나타남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9CA26A-347F-44F0-8E7A-38433E9C0176}"/>
              </a:ext>
            </a:extLst>
          </p:cNvPr>
          <p:cNvSpPr txBox="1"/>
          <p:nvPr/>
        </p:nvSpPr>
        <p:spPr>
          <a:xfrm>
            <a:off x="1423044" y="3248455"/>
            <a:ext cx="10288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  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〮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Campus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Life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Center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 이용횟수에서 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‘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주 </a:t>
            </a:r>
            <a:r>
              <a:rPr lang="en-US" altLang="ko-KR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1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회 이상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＇ 응답 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비율이 </a:t>
            </a:r>
            <a:r>
              <a:rPr lang="en-US" altLang="ko-KR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2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 다음으로 높게 나타남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en-US" altLang="ko-KR" dirty="0">
              <a:solidFill>
                <a:schemeClr val="bg1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8B9F43-9BBD-4C41-9E1A-8E90C71DD376}"/>
              </a:ext>
            </a:extLst>
          </p:cNvPr>
          <p:cNvSpPr txBox="1"/>
          <p:nvPr/>
        </p:nvSpPr>
        <p:spPr>
          <a:xfrm>
            <a:off x="1459332" y="4464915"/>
            <a:ext cx="1017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2021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학번 학생들의 온라인 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수업에 대한 </a:t>
            </a:r>
            <a:r>
              <a:rPr lang="ko-KR" altLang="en-US" dirty="0" err="1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만족비율은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2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 다음으로 높게 나타남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. </a:t>
            </a:r>
            <a:endParaRPr lang="ko-KR" altLang="en-US" dirty="0">
              <a:solidFill>
                <a:schemeClr val="bg1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ADFBD9-F468-487A-BEAE-13F5D6B89BF9}"/>
              </a:ext>
            </a:extLst>
          </p:cNvPr>
          <p:cNvSpPr txBox="1"/>
          <p:nvPr/>
        </p:nvSpPr>
        <p:spPr>
          <a:xfrm>
            <a:off x="1618992" y="4983896"/>
            <a:ext cx="10491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〮</a:t>
            </a:r>
            <a:r>
              <a:rPr lang="en-US" altLang="ko-KR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온라인 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수업은 집중하기 어렵다고 </a:t>
            </a:r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응답한 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비율은 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 2021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학번 학생들이 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4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학년과 함께 가장 높게 나타남</a:t>
            </a:r>
            <a:endParaRPr lang="ko-KR" altLang="en-US" dirty="0">
              <a:solidFill>
                <a:schemeClr val="bg1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4F0B1D-744C-4F59-8295-CFE6F9743096}"/>
              </a:ext>
            </a:extLst>
          </p:cNvPr>
          <p:cNvSpPr txBox="1"/>
          <p:nvPr/>
        </p:nvSpPr>
        <p:spPr>
          <a:xfrm>
            <a:off x="1618991" y="5413709"/>
            <a:ext cx="1017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〮</a:t>
            </a:r>
            <a:r>
              <a:rPr lang="en-US" altLang="ko-KR" dirty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ko-KR" altLang="en-US" dirty="0" err="1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학우들과의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 교류가 적다고 응답한 비율은 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2021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학번 학생들이 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2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 다음으로 높게 나타남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8B9F43-9BBD-4C41-9E1A-8E90C71DD376}"/>
              </a:ext>
            </a:extLst>
          </p:cNvPr>
          <p:cNvSpPr txBox="1"/>
          <p:nvPr/>
        </p:nvSpPr>
        <p:spPr>
          <a:xfrm>
            <a:off x="1461800" y="6190223"/>
            <a:ext cx="10453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2021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학번 학생들의 학습지원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 진로개발지원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심리적 지원 요구에 대해서는  모두 가장 낮게 나타남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9CA26A-347F-44F0-8E7A-38433E9C0176}"/>
              </a:ext>
            </a:extLst>
          </p:cNvPr>
          <p:cNvSpPr txBox="1"/>
          <p:nvPr/>
        </p:nvSpPr>
        <p:spPr>
          <a:xfrm>
            <a:off x="1452072" y="3842056"/>
            <a:ext cx="10288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아르바이트 </a:t>
            </a:r>
            <a:r>
              <a:rPr lang="ko-KR" altLang="en-US" dirty="0" err="1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참여비율은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2021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학번 학생들이 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4</a:t>
            </a:r>
            <a:r>
              <a:rPr lang="ko-KR" altLang="en-US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 다음으로 낮게 나타남</a:t>
            </a:r>
            <a:r>
              <a:rPr lang="en-US" altLang="ko-KR" dirty="0" smtClean="0">
                <a:solidFill>
                  <a:schemeClr val="bg1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en-US" altLang="ko-KR" dirty="0">
              <a:solidFill>
                <a:schemeClr val="bg1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454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0DD66AC-77E1-4CD1-AA39-5BFD075D2B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9DAC902-62A2-47F3-9D85-77A03048E48C}"/>
              </a:ext>
            </a:extLst>
          </p:cNvPr>
          <p:cNvSpPr/>
          <p:nvPr/>
        </p:nvSpPr>
        <p:spPr>
          <a:xfrm>
            <a:off x="126715" y="216698"/>
            <a:ext cx="11842677" cy="6616558"/>
          </a:xfrm>
          <a:prstGeom prst="roundRect">
            <a:avLst>
              <a:gd name="adj" fmla="val 4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D24CA52-2589-4A4E-83F2-C93456F2C09B}"/>
              </a:ext>
            </a:extLst>
          </p:cNvPr>
          <p:cNvCxnSpPr>
            <a:cxnSpLocks/>
          </p:cNvCxnSpPr>
          <p:nvPr/>
        </p:nvCxnSpPr>
        <p:spPr>
          <a:xfrm>
            <a:off x="380144" y="863029"/>
            <a:ext cx="11232650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D7AC5C-19A0-48FB-9259-6D05BF387F4D}"/>
              </a:ext>
            </a:extLst>
          </p:cNvPr>
          <p:cNvSpPr txBox="1"/>
          <p:nvPr/>
        </p:nvSpPr>
        <p:spPr>
          <a:xfrm>
            <a:off x="380144" y="216698"/>
            <a:ext cx="706862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ko-KR" sz="3600" dirty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1</a:t>
            </a:r>
            <a:r>
              <a:rPr lang="en-US" altLang="ko-KR" sz="360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) </a:t>
            </a:r>
            <a:r>
              <a:rPr lang="ko-KR" altLang="en-US" sz="3600" smtClean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대학생활</a:t>
            </a:r>
            <a:endParaRPr lang="ko-KR" altLang="en-US" sz="3600" dirty="0">
              <a:solidFill>
                <a:srgbClr val="4B5E79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6E63A43-FFF2-406E-B711-239473D5B7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71" y="238910"/>
            <a:ext cx="640421" cy="306438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7</a:t>
            </a:fld>
            <a:endParaRPr lang="ko-KR" altLang="en-US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graphicFrame>
        <p:nvGraphicFramePr>
          <p:cNvPr id="12" name="차트 11"/>
          <p:cNvGraphicFramePr/>
          <p:nvPr>
            <p:extLst>
              <p:ext uri="{D42A27DB-BD31-4B8C-83A1-F6EECF244321}">
                <p14:modId xmlns:p14="http://schemas.microsoft.com/office/powerpoint/2010/main" val="2292205028"/>
              </p:ext>
            </p:extLst>
          </p:nvPr>
        </p:nvGraphicFramePr>
        <p:xfrm>
          <a:off x="419100" y="1079728"/>
          <a:ext cx="5577693" cy="450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차트 13"/>
          <p:cNvGraphicFramePr/>
          <p:nvPr>
            <p:extLst>
              <p:ext uri="{D42A27DB-BD31-4B8C-83A1-F6EECF244321}">
                <p14:modId xmlns:p14="http://schemas.microsoft.com/office/powerpoint/2010/main" val="1073154966"/>
              </p:ext>
            </p:extLst>
          </p:nvPr>
        </p:nvGraphicFramePr>
        <p:xfrm>
          <a:off x="6202017" y="1079728"/>
          <a:ext cx="5564257" cy="450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9100" y="5747858"/>
            <a:ext cx="5577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∙ 코로나 상황에서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‘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캠퍼스 생활이 거의 없음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’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응답  비율이 </a:t>
            </a:r>
            <a:endParaRPr lang="en-US" altLang="ko-KR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4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(33.4%)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2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(28.2%)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1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(26.6%)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3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endParaRPr lang="en-US" altLang="ko-KR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(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26.4%) 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순으로 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나타남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ko-KR" altLang="en-US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02017" y="5752514"/>
            <a:ext cx="556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∙ 학기 중 거주지에서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‘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학생생활관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’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응답  비율이 </a:t>
            </a:r>
            <a:endParaRPr lang="en-US" altLang="ko-KR" sz="1600" dirty="0" smtClean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  <a:p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1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(35.2%) &gt; 2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(26.2%) &gt; 3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(18.7%) &gt; 4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endParaRPr lang="en-US" altLang="ko-KR" sz="1600" dirty="0" smtClean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  <a:p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(13.6%) 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순으로 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나타남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ko-KR" altLang="en-US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7" name="직사각형 4"/>
          <p:cNvSpPr/>
          <p:nvPr/>
        </p:nvSpPr>
        <p:spPr>
          <a:xfrm>
            <a:off x="960420" y="1827437"/>
            <a:ext cx="540390" cy="772889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0 w 4984595"/>
              <a:gd name="connsiteY4" fmla="*/ 0 h 1081668"/>
              <a:gd name="connsiteX0" fmla="*/ 0 w 1378900"/>
              <a:gd name="connsiteY0" fmla="*/ 0 h 1090331"/>
              <a:gd name="connsiteX1" fmla="*/ 1378900 w 1378900"/>
              <a:gd name="connsiteY1" fmla="*/ 8663 h 1090331"/>
              <a:gd name="connsiteX2" fmla="*/ 1378900 w 1378900"/>
              <a:gd name="connsiteY2" fmla="*/ 1090331 h 1090331"/>
              <a:gd name="connsiteX3" fmla="*/ 540943 w 1378900"/>
              <a:gd name="connsiteY3" fmla="*/ 1081256 h 1090331"/>
              <a:gd name="connsiteX4" fmla="*/ 0 w 1378900"/>
              <a:gd name="connsiteY4" fmla="*/ 0 h 1090331"/>
              <a:gd name="connsiteX0" fmla="*/ 7555 w 1386455"/>
              <a:gd name="connsiteY0" fmla="*/ 0 h 1427752"/>
              <a:gd name="connsiteX1" fmla="*/ 1386455 w 1386455"/>
              <a:gd name="connsiteY1" fmla="*/ 8663 h 1427752"/>
              <a:gd name="connsiteX2" fmla="*/ 1386455 w 1386455"/>
              <a:gd name="connsiteY2" fmla="*/ 1090331 h 1427752"/>
              <a:gd name="connsiteX3" fmla="*/ 0 w 1386455"/>
              <a:gd name="connsiteY3" fmla="*/ 1427752 h 1427752"/>
              <a:gd name="connsiteX4" fmla="*/ 7555 w 1386455"/>
              <a:gd name="connsiteY4" fmla="*/ 0 h 1427752"/>
              <a:gd name="connsiteX0" fmla="*/ 7555 w 1395446"/>
              <a:gd name="connsiteY0" fmla="*/ 0 h 1427752"/>
              <a:gd name="connsiteX1" fmla="*/ 1386455 w 1395446"/>
              <a:gd name="connsiteY1" fmla="*/ 8663 h 1427752"/>
              <a:gd name="connsiteX2" fmla="*/ 1395446 w 1395446"/>
              <a:gd name="connsiteY2" fmla="*/ 1419502 h 1427752"/>
              <a:gd name="connsiteX3" fmla="*/ 0 w 1395446"/>
              <a:gd name="connsiteY3" fmla="*/ 1427752 h 1427752"/>
              <a:gd name="connsiteX4" fmla="*/ 7555 w 1395446"/>
              <a:gd name="connsiteY4" fmla="*/ 0 h 1427752"/>
              <a:gd name="connsiteX0" fmla="*/ 594 w 1388485"/>
              <a:gd name="connsiteY0" fmla="*/ 0 h 1427752"/>
              <a:gd name="connsiteX1" fmla="*/ 1379494 w 1388485"/>
              <a:gd name="connsiteY1" fmla="*/ 8663 h 1427752"/>
              <a:gd name="connsiteX2" fmla="*/ 1388485 w 1388485"/>
              <a:gd name="connsiteY2" fmla="*/ 1419502 h 1427752"/>
              <a:gd name="connsiteX3" fmla="*/ 2031 w 1388485"/>
              <a:gd name="connsiteY3" fmla="*/ 1427752 h 1427752"/>
              <a:gd name="connsiteX4" fmla="*/ 594 w 1388485"/>
              <a:gd name="connsiteY4" fmla="*/ 0 h 1427752"/>
              <a:gd name="connsiteX0" fmla="*/ 594 w 1379494"/>
              <a:gd name="connsiteY0" fmla="*/ 0 h 1436827"/>
              <a:gd name="connsiteX1" fmla="*/ 1379494 w 1379494"/>
              <a:gd name="connsiteY1" fmla="*/ 8663 h 1436827"/>
              <a:gd name="connsiteX2" fmla="*/ 1379493 w 1379494"/>
              <a:gd name="connsiteY2" fmla="*/ 1436827 h 1436827"/>
              <a:gd name="connsiteX3" fmla="*/ 2031 w 1379494"/>
              <a:gd name="connsiteY3" fmla="*/ 1427752 h 1436827"/>
              <a:gd name="connsiteX4" fmla="*/ 594 w 1379494"/>
              <a:gd name="connsiteY4" fmla="*/ 0 h 1436827"/>
              <a:gd name="connsiteX0" fmla="*/ 594 w 1379494"/>
              <a:gd name="connsiteY0" fmla="*/ 0 h 1428164"/>
              <a:gd name="connsiteX1" fmla="*/ 1379494 w 1379494"/>
              <a:gd name="connsiteY1" fmla="*/ 8663 h 1428164"/>
              <a:gd name="connsiteX2" fmla="*/ 1379493 w 1379494"/>
              <a:gd name="connsiteY2" fmla="*/ 1428164 h 1428164"/>
              <a:gd name="connsiteX3" fmla="*/ 2031 w 1379494"/>
              <a:gd name="connsiteY3" fmla="*/ 1427752 h 1428164"/>
              <a:gd name="connsiteX4" fmla="*/ 594 w 1379494"/>
              <a:gd name="connsiteY4" fmla="*/ 0 h 142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494" h="1428164">
                <a:moveTo>
                  <a:pt x="594" y="0"/>
                </a:moveTo>
                <a:lnTo>
                  <a:pt x="1379494" y="8663"/>
                </a:lnTo>
                <a:cubicBezTo>
                  <a:pt x="1379494" y="484718"/>
                  <a:pt x="1379493" y="952109"/>
                  <a:pt x="1379493" y="1428164"/>
                </a:cubicBezTo>
                <a:lnTo>
                  <a:pt x="2031" y="1427752"/>
                </a:lnTo>
                <a:cubicBezTo>
                  <a:pt x="4549" y="951835"/>
                  <a:pt x="-1924" y="475917"/>
                  <a:pt x="594" y="0"/>
                </a:cubicBezTo>
                <a:close/>
              </a:path>
            </a:pathLst>
          </a:custGeom>
          <a:solidFill>
            <a:srgbClr val="FF0000">
              <a:alpha val="21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19" name="직사각형 4"/>
          <p:cNvSpPr/>
          <p:nvPr/>
        </p:nvSpPr>
        <p:spPr>
          <a:xfrm>
            <a:off x="6725676" y="3724275"/>
            <a:ext cx="549768" cy="1043338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0" name="직사각형 4"/>
          <p:cNvSpPr/>
          <p:nvPr/>
        </p:nvSpPr>
        <p:spPr>
          <a:xfrm>
            <a:off x="2285637" y="1827437"/>
            <a:ext cx="517948" cy="826311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0 w 4984595"/>
              <a:gd name="connsiteY4" fmla="*/ 0 h 1081668"/>
              <a:gd name="connsiteX0" fmla="*/ 0 w 1378900"/>
              <a:gd name="connsiteY0" fmla="*/ 0 h 1090331"/>
              <a:gd name="connsiteX1" fmla="*/ 1378900 w 1378900"/>
              <a:gd name="connsiteY1" fmla="*/ 8663 h 1090331"/>
              <a:gd name="connsiteX2" fmla="*/ 1378900 w 1378900"/>
              <a:gd name="connsiteY2" fmla="*/ 1090331 h 1090331"/>
              <a:gd name="connsiteX3" fmla="*/ 540943 w 1378900"/>
              <a:gd name="connsiteY3" fmla="*/ 1081256 h 1090331"/>
              <a:gd name="connsiteX4" fmla="*/ 0 w 1378900"/>
              <a:gd name="connsiteY4" fmla="*/ 0 h 1090331"/>
              <a:gd name="connsiteX0" fmla="*/ 7555 w 1386455"/>
              <a:gd name="connsiteY0" fmla="*/ 0 h 1427752"/>
              <a:gd name="connsiteX1" fmla="*/ 1386455 w 1386455"/>
              <a:gd name="connsiteY1" fmla="*/ 8663 h 1427752"/>
              <a:gd name="connsiteX2" fmla="*/ 1386455 w 1386455"/>
              <a:gd name="connsiteY2" fmla="*/ 1090331 h 1427752"/>
              <a:gd name="connsiteX3" fmla="*/ 0 w 1386455"/>
              <a:gd name="connsiteY3" fmla="*/ 1427752 h 1427752"/>
              <a:gd name="connsiteX4" fmla="*/ 7555 w 1386455"/>
              <a:gd name="connsiteY4" fmla="*/ 0 h 1427752"/>
              <a:gd name="connsiteX0" fmla="*/ 7555 w 1395446"/>
              <a:gd name="connsiteY0" fmla="*/ 0 h 1427752"/>
              <a:gd name="connsiteX1" fmla="*/ 1386455 w 1395446"/>
              <a:gd name="connsiteY1" fmla="*/ 8663 h 1427752"/>
              <a:gd name="connsiteX2" fmla="*/ 1395446 w 1395446"/>
              <a:gd name="connsiteY2" fmla="*/ 1419502 h 1427752"/>
              <a:gd name="connsiteX3" fmla="*/ 0 w 1395446"/>
              <a:gd name="connsiteY3" fmla="*/ 1427752 h 1427752"/>
              <a:gd name="connsiteX4" fmla="*/ 7555 w 1395446"/>
              <a:gd name="connsiteY4" fmla="*/ 0 h 1427752"/>
              <a:gd name="connsiteX0" fmla="*/ 594 w 1388485"/>
              <a:gd name="connsiteY0" fmla="*/ 0 h 1427752"/>
              <a:gd name="connsiteX1" fmla="*/ 1379494 w 1388485"/>
              <a:gd name="connsiteY1" fmla="*/ 8663 h 1427752"/>
              <a:gd name="connsiteX2" fmla="*/ 1388485 w 1388485"/>
              <a:gd name="connsiteY2" fmla="*/ 1419502 h 1427752"/>
              <a:gd name="connsiteX3" fmla="*/ 2031 w 1388485"/>
              <a:gd name="connsiteY3" fmla="*/ 1427752 h 1427752"/>
              <a:gd name="connsiteX4" fmla="*/ 594 w 1388485"/>
              <a:gd name="connsiteY4" fmla="*/ 0 h 1427752"/>
              <a:gd name="connsiteX0" fmla="*/ 594 w 1379494"/>
              <a:gd name="connsiteY0" fmla="*/ 0 h 1436827"/>
              <a:gd name="connsiteX1" fmla="*/ 1379494 w 1379494"/>
              <a:gd name="connsiteY1" fmla="*/ 8663 h 1436827"/>
              <a:gd name="connsiteX2" fmla="*/ 1379493 w 1379494"/>
              <a:gd name="connsiteY2" fmla="*/ 1436827 h 1436827"/>
              <a:gd name="connsiteX3" fmla="*/ 2031 w 1379494"/>
              <a:gd name="connsiteY3" fmla="*/ 1427752 h 1436827"/>
              <a:gd name="connsiteX4" fmla="*/ 594 w 1379494"/>
              <a:gd name="connsiteY4" fmla="*/ 0 h 1436827"/>
              <a:gd name="connsiteX0" fmla="*/ 594 w 1379494"/>
              <a:gd name="connsiteY0" fmla="*/ 0 h 1428164"/>
              <a:gd name="connsiteX1" fmla="*/ 1379494 w 1379494"/>
              <a:gd name="connsiteY1" fmla="*/ 8663 h 1428164"/>
              <a:gd name="connsiteX2" fmla="*/ 1379493 w 1379494"/>
              <a:gd name="connsiteY2" fmla="*/ 1428164 h 1428164"/>
              <a:gd name="connsiteX3" fmla="*/ 2031 w 1379494"/>
              <a:gd name="connsiteY3" fmla="*/ 1427752 h 1428164"/>
              <a:gd name="connsiteX4" fmla="*/ 594 w 1379494"/>
              <a:gd name="connsiteY4" fmla="*/ 0 h 142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494" h="1428164">
                <a:moveTo>
                  <a:pt x="594" y="0"/>
                </a:moveTo>
                <a:lnTo>
                  <a:pt x="1379494" y="8663"/>
                </a:lnTo>
                <a:cubicBezTo>
                  <a:pt x="1379494" y="484718"/>
                  <a:pt x="1379493" y="952109"/>
                  <a:pt x="1379493" y="1428164"/>
                </a:cubicBezTo>
                <a:lnTo>
                  <a:pt x="2031" y="1427752"/>
                </a:lnTo>
                <a:cubicBezTo>
                  <a:pt x="4549" y="951835"/>
                  <a:pt x="-1924" y="475917"/>
                  <a:pt x="594" y="0"/>
                </a:cubicBezTo>
                <a:close/>
              </a:path>
            </a:pathLst>
          </a:custGeom>
          <a:solidFill>
            <a:srgbClr val="FF0000">
              <a:alpha val="21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1" name="직사각형 4"/>
          <p:cNvSpPr/>
          <p:nvPr/>
        </p:nvSpPr>
        <p:spPr>
          <a:xfrm>
            <a:off x="3610854" y="1827438"/>
            <a:ext cx="521199" cy="772888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0 w 4984595"/>
              <a:gd name="connsiteY4" fmla="*/ 0 h 1081668"/>
              <a:gd name="connsiteX0" fmla="*/ 0 w 1378900"/>
              <a:gd name="connsiteY0" fmla="*/ 0 h 1090331"/>
              <a:gd name="connsiteX1" fmla="*/ 1378900 w 1378900"/>
              <a:gd name="connsiteY1" fmla="*/ 8663 h 1090331"/>
              <a:gd name="connsiteX2" fmla="*/ 1378900 w 1378900"/>
              <a:gd name="connsiteY2" fmla="*/ 1090331 h 1090331"/>
              <a:gd name="connsiteX3" fmla="*/ 540943 w 1378900"/>
              <a:gd name="connsiteY3" fmla="*/ 1081256 h 1090331"/>
              <a:gd name="connsiteX4" fmla="*/ 0 w 1378900"/>
              <a:gd name="connsiteY4" fmla="*/ 0 h 1090331"/>
              <a:gd name="connsiteX0" fmla="*/ 7555 w 1386455"/>
              <a:gd name="connsiteY0" fmla="*/ 0 h 1427752"/>
              <a:gd name="connsiteX1" fmla="*/ 1386455 w 1386455"/>
              <a:gd name="connsiteY1" fmla="*/ 8663 h 1427752"/>
              <a:gd name="connsiteX2" fmla="*/ 1386455 w 1386455"/>
              <a:gd name="connsiteY2" fmla="*/ 1090331 h 1427752"/>
              <a:gd name="connsiteX3" fmla="*/ 0 w 1386455"/>
              <a:gd name="connsiteY3" fmla="*/ 1427752 h 1427752"/>
              <a:gd name="connsiteX4" fmla="*/ 7555 w 1386455"/>
              <a:gd name="connsiteY4" fmla="*/ 0 h 1427752"/>
              <a:gd name="connsiteX0" fmla="*/ 7555 w 1395446"/>
              <a:gd name="connsiteY0" fmla="*/ 0 h 1427752"/>
              <a:gd name="connsiteX1" fmla="*/ 1386455 w 1395446"/>
              <a:gd name="connsiteY1" fmla="*/ 8663 h 1427752"/>
              <a:gd name="connsiteX2" fmla="*/ 1395446 w 1395446"/>
              <a:gd name="connsiteY2" fmla="*/ 1419502 h 1427752"/>
              <a:gd name="connsiteX3" fmla="*/ 0 w 1395446"/>
              <a:gd name="connsiteY3" fmla="*/ 1427752 h 1427752"/>
              <a:gd name="connsiteX4" fmla="*/ 7555 w 1395446"/>
              <a:gd name="connsiteY4" fmla="*/ 0 h 1427752"/>
              <a:gd name="connsiteX0" fmla="*/ 594 w 1388485"/>
              <a:gd name="connsiteY0" fmla="*/ 0 h 1427752"/>
              <a:gd name="connsiteX1" fmla="*/ 1379494 w 1388485"/>
              <a:gd name="connsiteY1" fmla="*/ 8663 h 1427752"/>
              <a:gd name="connsiteX2" fmla="*/ 1388485 w 1388485"/>
              <a:gd name="connsiteY2" fmla="*/ 1419502 h 1427752"/>
              <a:gd name="connsiteX3" fmla="*/ 2031 w 1388485"/>
              <a:gd name="connsiteY3" fmla="*/ 1427752 h 1427752"/>
              <a:gd name="connsiteX4" fmla="*/ 594 w 1388485"/>
              <a:gd name="connsiteY4" fmla="*/ 0 h 1427752"/>
              <a:gd name="connsiteX0" fmla="*/ 594 w 1379494"/>
              <a:gd name="connsiteY0" fmla="*/ 0 h 1436827"/>
              <a:gd name="connsiteX1" fmla="*/ 1379494 w 1379494"/>
              <a:gd name="connsiteY1" fmla="*/ 8663 h 1436827"/>
              <a:gd name="connsiteX2" fmla="*/ 1379493 w 1379494"/>
              <a:gd name="connsiteY2" fmla="*/ 1436827 h 1436827"/>
              <a:gd name="connsiteX3" fmla="*/ 2031 w 1379494"/>
              <a:gd name="connsiteY3" fmla="*/ 1427752 h 1436827"/>
              <a:gd name="connsiteX4" fmla="*/ 594 w 1379494"/>
              <a:gd name="connsiteY4" fmla="*/ 0 h 1436827"/>
              <a:gd name="connsiteX0" fmla="*/ 594 w 1379494"/>
              <a:gd name="connsiteY0" fmla="*/ 0 h 1428164"/>
              <a:gd name="connsiteX1" fmla="*/ 1379494 w 1379494"/>
              <a:gd name="connsiteY1" fmla="*/ 8663 h 1428164"/>
              <a:gd name="connsiteX2" fmla="*/ 1379493 w 1379494"/>
              <a:gd name="connsiteY2" fmla="*/ 1428164 h 1428164"/>
              <a:gd name="connsiteX3" fmla="*/ 2031 w 1379494"/>
              <a:gd name="connsiteY3" fmla="*/ 1427752 h 1428164"/>
              <a:gd name="connsiteX4" fmla="*/ 594 w 1379494"/>
              <a:gd name="connsiteY4" fmla="*/ 0 h 142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494" h="1428164">
                <a:moveTo>
                  <a:pt x="594" y="0"/>
                </a:moveTo>
                <a:lnTo>
                  <a:pt x="1379494" y="8663"/>
                </a:lnTo>
                <a:cubicBezTo>
                  <a:pt x="1379494" y="484718"/>
                  <a:pt x="1379493" y="952109"/>
                  <a:pt x="1379493" y="1428164"/>
                </a:cubicBezTo>
                <a:lnTo>
                  <a:pt x="2031" y="1427752"/>
                </a:lnTo>
                <a:cubicBezTo>
                  <a:pt x="4549" y="951835"/>
                  <a:pt x="-1924" y="475917"/>
                  <a:pt x="594" y="0"/>
                </a:cubicBezTo>
                <a:close/>
              </a:path>
            </a:pathLst>
          </a:custGeom>
          <a:solidFill>
            <a:srgbClr val="FF0000">
              <a:alpha val="21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2" name="직사각형 4"/>
          <p:cNvSpPr/>
          <p:nvPr/>
        </p:nvSpPr>
        <p:spPr>
          <a:xfrm>
            <a:off x="8045524" y="4010026"/>
            <a:ext cx="549768" cy="757588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3" name="직사각형 4"/>
          <p:cNvSpPr/>
          <p:nvPr/>
        </p:nvSpPr>
        <p:spPr>
          <a:xfrm>
            <a:off x="9361014" y="4210051"/>
            <a:ext cx="549768" cy="557562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4" name="직사각형 4"/>
          <p:cNvSpPr/>
          <p:nvPr/>
        </p:nvSpPr>
        <p:spPr>
          <a:xfrm>
            <a:off x="10685130" y="4362450"/>
            <a:ext cx="549768" cy="405163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64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0DD66AC-77E1-4CD1-AA39-5BFD075D2B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9DAC902-62A2-47F3-9D85-77A03048E48C}"/>
              </a:ext>
            </a:extLst>
          </p:cNvPr>
          <p:cNvSpPr/>
          <p:nvPr/>
        </p:nvSpPr>
        <p:spPr>
          <a:xfrm>
            <a:off x="126715" y="216698"/>
            <a:ext cx="11842677" cy="6616558"/>
          </a:xfrm>
          <a:prstGeom prst="roundRect">
            <a:avLst>
              <a:gd name="adj" fmla="val 4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D24CA52-2589-4A4E-83F2-C93456F2C09B}"/>
              </a:ext>
            </a:extLst>
          </p:cNvPr>
          <p:cNvCxnSpPr>
            <a:cxnSpLocks/>
          </p:cNvCxnSpPr>
          <p:nvPr/>
        </p:nvCxnSpPr>
        <p:spPr>
          <a:xfrm>
            <a:off x="380144" y="863029"/>
            <a:ext cx="11232650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D7AC5C-19A0-48FB-9259-6D05BF387F4D}"/>
              </a:ext>
            </a:extLst>
          </p:cNvPr>
          <p:cNvSpPr txBox="1"/>
          <p:nvPr/>
        </p:nvSpPr>
        <p:spPr>
          <a:xfrm>
            <a:off x="380144" y="216698"/>
            <a:ext cx="706862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ko-KR" sz="3600" dirty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1</a:t>
            </a:r>
            <a:r>
              <a:rPr lang="en-US" altLang="ko-KR" sz="360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) </a:t>
            </a:r>
            <a:r>
              <a:rPr lang="ko-KR" altLang="en-US" sz="3600" smtClean="0">
                <a:solidFill>
                  <a:srgbClr val="4B5E79"/>
                </a:solidFill>
                <a:latin typeface="한림체 Regular" panose="020B0503000000000000" pitchFamily="50" charset="-127"/>
                <a:ea typeface="한림체 Regular" panose="020B0503000000000000" pitchFamily="50" charset="-127"/>
              </a:rPr>
              <a:t>대학생활</a:t>
            </a:r>
            <a:endParaRPr lang="ko-KR" altLang="en-US" sz="3600" dirty="0">
              <a:solidFill>
                <a:srgbClr val="4B5E79"/>
              </a:solidFill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6E63A43-FFF2-406E-B711-239473D5B7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71" y="238910"/>
            <a:ext cx="640421" cy="306438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2107-6533-4796-AEB9-4CE79BA780BA}" type="slidenum">
              <a:rPr lang="ko-KR" altLang="en-US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8</a:t>
            </a:fld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graphicFrame>
        <p:nvGraphicFramePr>
          <p:cNvPr id="12" name="차트 11"/>
          <p:cNvGraphicFramePr/>
          <p:nvPr>
            <p:extLst>
              <p:ext uri="{D42A27DB-BD31-4B8C-83A1-F6EECF244321}">
                <p14:modId xmlns:p14="http://schemas.microsoft.com/office/powerpoint/2010/main" val="3778698276"/>
              </p:ext>
            </p:extLst>
          </p:nvPr>
        </p:nvGraphicFramePr>
        <p:xfrm>
          <a:off x="419100" y="1079728"/>
          <a:ext cx="5577693" cy="450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차트 13"/>
          <p:cNvGraphicFramePr/>
          <p:nvPr>
            <p:extLst>
              <p:ext uri="{D42A27DB-BD31-4B8C-83A1-F6EECF244321}">
                <p14:modId xmlns:p14="http://schemas.microsoft.com/office/powerpoint/2010/main" val="3337241441"/>
              </p:ext>
            </p:extLst>
          </p:nvPr>
        </p:nvGraphicFramePr>
        <p:xfrm>
          <a:off x="6202017" y="1079728"/>
          <a:ext cx="5564257" cy="450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19100" y="5747858"/>
            <a:ext cx="5577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∙ 도서관 이용 횟수에서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‘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주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1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회 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이상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’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응답  비율이 </a:t>
            </a:r>
            <a:endParaRPr lang="en-US" altLang="ko-KR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4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(60.5%)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3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(54.1%)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2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(46.8%)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1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endParaRPr lang="en-US" altLang="ko-KR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(33.2%) 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순으로 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나타남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ko-KR" altLang="en-US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02017" y="5752514"/>
            <a:ext cx="556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∙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Campus Life Center 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이용 횟수에서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‘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주 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1</a:t>
            </a:r>
            <a:r>
              <a:rPr lang="ko-KR" altLang="en-US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회 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이상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’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응답  </a:t>
            </a:r>
            <a:endParaRPr lang="en-US" altLang="ko-KR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비율이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2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(66.4%)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1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(61.3%)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3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(59.6%) 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&gt; </a:t>
            </a:r>
          </a:p>
          <a:p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  4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학년</a:t>
            </a:r>
            <a:r>
              <a:rPr lang="en-US" altLang="ko-KR" sz="1600" dirty="0" smtClean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(36.7%) </a:t>
            </a:r>
            <a:r>
              <a:rPr lang="ko-KR" altLang="en-US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순으로 나타남</a:t>
            </a:r>
            <a:r>
              <a:rPr lang="en-US" altLang="ko-KR" sz="1600" dirty="0">
                <a:latin typeface="한림체 Regular" panose="020B0503000000000000" pitchFamily="50" charset="-127"/>
                <a:ea typeface="한림체 Regular" panose="020B0503000000000000" pitchFamily="50" charset="-127"/>
              </a:rPr>
              <a:t>.</a:t>
            </a:r>
            <a:endParaRPr lang="ko-KR" altLang="en-US" sz="1600" dirty="0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7" name="직사각형 4"/>
          <p:cNvSpPr/>
          <p:nvPr/>
        </p:nvSpPr>
        <p:spPr>
          <a:xfrm>
            <a:off x="6721128" y="2985679"/>
            <a:ext cx="541422" cy="1776484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48908 w 1148908"/>
              <a:gd name="connsiteY0" fmla="*/ 0 h 1855586"/>
              <a:gd name="connsiteX1" fmla="*/ 1147467 w 1148908"/>
              <a:gd name="connsiteY1" fmla="*/ 1855586 h 1855586"/>
              <a:gd name="connsiteX2" fmla="*/ 1 w 1148908"/>
              <a:gd name="connsiteY2" fmla="*/ 1849943 h 1855586"/>
              <a:gd name="connsiteX3" fmla="*/ 3555 w 1148908"/>
              <a:gd name="connsiteY3" fmla="*/ 746 h 1855586"/>
              <a:gd name="connsiteX4" fmla="*/ 1148908 w 114890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8908" h="1855586">
                <a:moveTo>
                  <a:pt x="1148908" y="0"/>
                </a:moveTo>
                <a:cubicBezTo>
                  <a:pt x="1145877" y="618529"/>
                  <a:pt x="1150498" y="1237057"/>
                  <a:pt x="1147467" y="1855586"/>
                </a:cubicBezTo>
                <a:lnTo>
                  <a:pt x="1" y="1849943"/>
                </a:lnTo>
                <a:cubicBezTo>
                  <a:pt x="2362" y="1543337"/>
                  <a:pt x="1194" y="307352"/>
                  <a:pt x="3555" y="746"/>
                </a:cubicBezTo>
                <a:lnTo>
                  <a:pt x="114890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8" name="직사각형 4"/>
          <p:cNvSpPr/>
          <p:nvPr/>
        </p:nvSpPr>
        <p:spPr>
          <a:xfrm>
            <a:off x="8046423" y="2790825"/>
            <a:ext cx="549768" cy="1976788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29" name="직사각형 4"/>
          <p:cNvSpPr/>
          <p:nvPr/>
        </p:nvSpPr>
        <p:spPr>
          <a:xfrm>
            <a:off x="9361014" y="3017071"/>
            <a:ext cx="549768" cy="1769592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0" name="직사각형 4"/>
          <p:cNvSpPr/>
          <p:nvPr/>
        </p:nvSpPr>
        <p:spPr>
          <a:xfrm>
            <a:off x="10685130" y="3086100"/>
            <a:ext cx="549768" cy="1666538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1" name="직사각형 4"/>
          <p:cNvSpPr/>
          <p:nvPr/>
        </p:nvSpPr>
        <p:spPr>
          <a:xfrm>
            <a:off x="954355" y="3800474"/>
            <a:ext cx="549768" cy="967139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2" name="직사각형 4"/>
          <p:cNvSpPr/>
          <p:nvPr/>
        </p:nvSpPr>
        <p:spPr>
          <a:xfrm>
            <a:off x="2265577" y="3381375"/>
            <a:ext cx="549768" cy="1386239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3" name="직사각형 4"/>
          <p:cNvSpPr/>
          <p:nvPr/>
        </p:nvSpPr>
        <p:spPr>
          <a:xfrm>
            <a:off x="3589693" y="3171824"/>
            <a:ext cx="549768" cy="1595789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  <p:sp>
        <p:nvSpPr>
          <p:cNvPr id="34" name="직사각형 4"/>
          <p:cNvSpPr/>
          <p:nvPr/>
        </p:nvSpPr>
        <p:spPr>
          <a:xfrm>
            <a:off x="4904613" y="2998021"/>
            <a:ext cx="549768" cy="1781934"/>
          </a:xfrm>
          <a:custGeom>
            <a:avLst/>
            <a:gdLst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0 w 4984595"/>
              <a:gd name="connsiteY3" fmla="*/ 1081668 h 1081668"/>
              <a:gd name="connsiteX4" fmla="*/ 0 w 4984595"/>
              <a:gd name="connsiteY4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1952078 w 4984595"/>
              <a:gd name="connsiteY3" fmla="*/ 107259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867861 w 4984595"/>
              <a:gd name="connsiteY3" fmla="*/ 889714 h 1081668"/>
              <a:gd name="connsiteX4" fmla="*/ 0 w 4984595"/>
              <a:gd name="connsiteY4" fmla="*/ 1081668 h 1081668"/>
              <a:gd name="connsiteX5" fmla="*/ 0 w 4984595"/>
              <a:gd name="connsiteY5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994216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2957918 w 4984595"/>
              <a:gd name="connsiteY3" fmla="*/ 798273 h 1081668"/>
              <a:gd name="connsiteX4" fmla="*/ 867861 w 4984595"/>
              <a:gd name="connsiteY4" fmla="*/ 889714 h 1081668"/>
              <a:gd name="connsiteX5" fmla="*/ 0 w 4984595"/>
              <a:gd name="connsiteY5" fmla="*/ 1081668 h 1081668"/>
              <a:gd name="connsiteX6" fmla="*/ 0 w 4984595"/>
              <a:gd name="connsiteY6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994216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67861 w 4984595"/>
              <a:gd name="connsiteY5" fmla="*/ 889714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108166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2957918 w 4984595"/>
              <a:gd name="connsiteY4" fmla="*/ 798273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850525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4146638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081668"/>
              <a:gd name="connsiteX1" fmla="*/ 4984595 w 4984595"/>
              <a:gd name="connsiteY1" fmla="*/ 0 h 1081668"/>
              <a:gd name="connsiteX2" fmla="*/ 4984595 w 4984595"/>
              <a:gd name="connsiteY2" fmla="*/ 1081668 h 1081668"/>
              <a:gd name="connsiteX3" fmla="*/ 3879020 w 4984595"/>
              <a:gd name="connsiteY3" fmla="*/ 1072593 h 1081668"/>
              <a:gd name="connsiteX4" fmla="*/ 3047124 w 4984595"/>
              <a:gd name="connsiteY4" fmla="*/ 1029451 h 1081668"/>
              <a:gd name="connsiteX5" fmla="*/ 828673 w 4984595"/>
              <a:gd name="connsiteY5" fmla="*/ 935291 h 1081668"/>
              <a:gd name="connsiteX6" fmla="*/ 0 w 4984595"/>
              <a:gd name="connsiteY6" fmla="*/ 898788 h 1081668"/>
              <a:gd name="connsiteX7" fmla="*/ 0 w 4984595"/>
              <a:gd name="connsiteY7" fmla="*/ 0 h 1081668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47124 w 4984595"/>
              <a:gd name="connsiteY5" fmla="*/ 102945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35973 w 4984595"/>
              <a:gd name="connsiteY5" fmla="*/ 990921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828673 w 4984595"/>
              <a:gd name="connsiteY6" fmla="*/ 935291 h 1105325"/>
              <a:gd name="connsiteX7" fmla="*/ 0 w 4984595"/>
              <a:gd name="connsiteY7" fmla="*/ 898788 h 1105325"/>
              <a:gd name="connsiteX8" fmla="*/ 0 w 4984595"/>
              <a:gd name="connsiteY8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981490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828673 w 4984595"/>
              <a:gd name="connsiteY7" fmla="*/ 935291 h 1105325"/>
              <a:gd name="connsiteX8" fmla="*/ 0 w 4984595"/>
              <a:gd name="connsiteY8" fmla="*/ 898788 h 1105325"/>
              <a:gd name="connsiteX9" fmla="*/ 0 w 4984595"/>
              <a:gd name="connsiteY9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59522 w 4984595"/>
              <a:gd name="connsiteY7" fmla="*/ 942960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0 w 4984595"/>
              <a:gd name="connsiteY0" fmla="*/ 0 h 1105325"/>
              <a:gd name="connsiteX1" fmla="*/ 4984595 w 4984595"/>
              <a:gd name="connsiteY1" fmla="*/ 0 h 1105325"/>
              <a:gd name="connsiteX2" fmla="*/ 4984595 w 4984595"/>
              <a:gd name="connsiteY2" fmla="*/ 1081668 h 1105325"/>
              <a:gd name="connsiteX3" fmla="*/ 4583168 w 4984595"/>
              <a:gd name="connsiteY3" fmla="*/ 1104786 h 1105325"/>
              <a:gd name="connsiteX4" fmla="*/ 3879020 w 4984595"/>
              <a:gd name="connsiteY4" fmla="*/ 1072593 h 1105325"/>
              <a:gd name="connsiteX5" fmla="*/ 3024823 w 4984595"/>
              <a:gd name="connsiteY5" fmla="*/ 1014039 h 1105325"/>
              <a:gd name="connsiteX6" fmla="*/ 1906981 w 4984595"/>
              <a:gd name="connsiteY6" fmla="*/ 1004607 h 1105325"/>
              <a:gd name="connsiteX7" fmla="*/ 1081823 w 4984595"/>
              <a:gd name="connsiteY7" fmla="*/ 919842 h 1105325"/>
              <a:gd name="connsiteX8" fmla="*/ 828673 w 4984595"/>
              <a:gd name="connsiteY8" fmla="*/ 935291 h 1105325"/>
              <a:gd name="connsiteX9" fmla="*/ 0 w 4984595"/>
              <a:gd name="connsiteY9" fmla="*/ 898788 h 1105325"/>
              <a:gd name="connsiteX10" fmla="*/ 0 w 498459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839823 w 4995745"/>
              <a:gd name="connsiteY8" fmla="*/ 935291 h 1105325"/>
              <a:gd name="connsiteX9" fmla="*/ 0 w 4995745"/>
              <a:gd name="connsiteY9" fmla="*/ 914200 h 1105325"/>
              <a:gd name="connsiteX10" fmla="*/ 11150 w 4995745"/>
              <a:gd name="connsiteY10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18131 w 4995745"/>
              <a:gd name="connsiteY6" fmla="*/ 1004607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42524 w 4995745"/>
              <a:gd name="connsiteY6" fmla="*/ 1035511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1984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7039 w 4995745"/>
              <a:gd name="connsiteY7" fmla="*/ 956366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11150 w 4995745"/>
              <a:gd name="connsiteY0" fmla="*/ 0 h 1105325"/>
              <a:gd name="connsiteX1" fmla="*/ 4995745 w 4995745"/>
              <a:gd name="connsiteY1" fmla="*/ 0 h 1105325"/>
              <a:gd name="connsiteX2" fmla="*/ 4995745 w 4995745"/>
              <a:gd name="connsiteY2" fmla="*/ 1081668 h 1105325"/>
              <a:gd name="connsiteX3" fmla="*/ 4594318 w 4995745"/>
              <a:gd name="connsiteY3" fmla="*/ 1104786 h 1105325"/>
              <a:gd name="connsiteX4" fmla="*/ 3890170 w 4995745"/>
              <a:gd name="connsiteY4" fmla="*/ 1072593 h 1105325"/>
              <a:gd name="connsiteX5" fmla="*/ 3035973 w 4995745"/>
              <a:gd name="connsiteY5" fmla="*/ 1014039 h 1105325"/>
              <a:gd name="connsiteX6" fmla="*/ 1954721 w 4995745"/>
              <a:gd name="connsiteY6" fmla="*/ 1013035 h 1105325"/>
              <a:gd name="connsiteX7" fmla="*/ 1092973 w 4995745"/>
              <a:gd name="connsiteY7" fmla="*/ 925462 h 1105325"/>
              <a:gd name="connsiteX8" fmla="*/ 0 w 4995745"/>
              <a:gd name="connsiteY8" fmla="*/ 914200 h 1105325"/>
              <a:gd name="connsiteX9" fmla="*/ 11150 w 4995745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886104 w 4991679"/>
              <a:gd name="connsiteY4" fmla="*/ 1072593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4595613 w 4991679"/>
              <a:gd name="connsiteY4" fmla="*/ 1105132 h 1105325"/>
              <a:gd name="connsiteX5" fmla="*/ 3906431 w 4991679"/>
              <a:gd name="connsiteY5" fmla="*/ 1100688 h 1105325"/>
              <a:gd name="connsiteX6" fmla="*/ 3031907 w 4991679"/>
              <a:gd name="connsiteY6" fmla="*/ 1014039 h 1105325"/>
              <a:gd name="connsiteX7" fmla="*/ 1950655 w 4991679"/>
              <a:gd name="connsiteY7" fmla="*/ 1013035 h 1105325"/>
              <a:gd name="connsiteX8" fmla="*/ 1088907 w 4991679"/>
              <a:gd name="connsiteY8" fmla="*/ 925462 h 1105325"/>
              <a:gd name="connsiteX9" fmla="*/ 0 w 4991679"/>
              <a:gd name="connsiteY9" fmla="*/ 919819 h 1105325"/>
              <a:gd name="connsiteX10" fmla="*/ 7084 w 4991679"/>
              <a:gd name="connsiteY10" fmla="*/ 0 h 1105325"/>
              <a:gd name="connsiteX0" fmla="*/ 7084 w 4991679"/>
              <a:gd name="connsiteY0" fmla="*/ 0 h 1105325"/>
              <a:gd name="connsiteX1" fmla="*/ 4991679 w 4991679"/>
              <a:gd name="connsiteY1" fmla="*/ 0 h 1105325"/>
              <a:gd name="connsiteX2" fmla="*/ 4991679 w 4991679"/>
              <a:gd name="connsiteY2" fmla="*/ 1081668 h 1105325"/>
              <a:gd name="connsiteX3" fmla="*/ 4590252 w 4991679"/>
              <a:gd name="connsiteY3" fmla="*/ 1104786 h 1105325"/>
              <a:gd name="connsiteX4" fmla="*/ 3906431 w 4991679"/>
              <a:gd name="connsiteY4" fmla="*/ 1100688 h 1105325"/>
              <a:gd name="connsiteX5" fmla="*/ 3031907 w 4991679"/>
              <a:gd name="connsiteY5" fmla="*/ 1014039 h 1105325"/>
              <a:gd name="connsiteX6" fmla="*/ 1950655 w 4991679"/>
              <a:gd name="connsiteY6" fmla="*/ 1013035 h 1105325"/>
              <a:gd name="connsiteX7" fmla="*/ 1088907 w 4991679"/>
              <a:gd name="connsiteY7" fmla="*/ 925462 h 1105325"/>
              <a:gd name="connsiteX8" fmla="*/ 0 w 4991679"/>
              <a:gd name="connsiteY8" fmla="*/ 919819 h 1105325"/>
              <a:gd name="connsiteX9" fmla="*/ 7084 w 4991679"/>
              <a:gd name="connsiteY9" fmla="*/ 0 h 1105325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4590252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30071"/>
              <a:gd name="connsiteX1" fmla="*/ 4991679 w 4991679"/>
              <a:gd name="connsiteY1" fmla="*/ 0 h 1130071"/>
              <a:gd name="connsiteX2" fmla="*/ 4991679 w 4991679"/>
              <a:gd name="connsiteY2" fmla="*/ 1081668 h 1130071"/>
              <a:gd name="connsiteX3" fmla="*/ 4094275 w 4991679"/>
              <a:gd name="connsiteY3" fmla="*/ 1130071 h 1130071"/>
              <a:gd name="connsiteX4" fmla="*/ 3906431 w 4991679"/>
              <a:gd name="connsiteY4" fmla="*/ 1100688 h 1130071"/>
              <a:gd name="connsiteX5" fmla="*/ 3031907 w 4991679"/>
              <a:gd name="connsiteY5" fmla="*/ 1014039 h 1130071"/>
              <a:gd name="connsiteX6" fmla="*/ 1950655 w 4991679"/>
              <a:gd name="connsiteY6" fmla="*/ 1013035 h 1130071"/>
              <a:gd name="connsiteX7" fmla="*/ 1088907 w 4991679"/>
              <a:gd name="connsiteY7" fmla="*/ 925462 h 1130071"/>
              <a:gd name="connsiteX8" fmla="*/ 0 w 4991679"/>
              <a:gd name="connsiteY8" fmla="*/ 919819 h 1130071"/>
              <a:gd name="connsiteX9" fmla="*/ 7084 w 4991679"/>
              <a:gd name="connsiteY9" fmla="*/ 0 h 1130071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81668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906431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104786"/>
              <a:gd name="connsiteX1" fmla="*/ 4991679 w 4991679"/>
              <a:gd name="connsiteY1" fmla="*/ 0 h 1104786"/>
              <a:gd name="connsiteX2" fmla="*/ 4991679 w 4991679"/>
              <a:gd name="connsiteY2" fmla="*/ 1098014 h 1104786"/>
              <a:gd name="connsiteX3" fmla="*/ 3903203 w 4991679"/>
              <a:gd name="connsiteY3" fmla="*/ 1104786 h 1104786"/>
              <a:gd name="connsiteX4" fmla="*/ 3898546 w 4991679"/>
              <a:gd name="connsiteY4" fmla="*/ 1100688 h 1104786"/>
              <a:gd name="connsiteX5" fmla="*/ 3031907 w 4991679"/>
              <a:gd name="connsiteY5" fmla="*/ 1014039 h 1104786"/>
              <a:gd name="connsiteX6" fmla="*/ 1950655 w 4991679"/>
              <a:gd name="connsiteY6" fmla="*/ 1013035 h 1104786"/>
              <a:gd name="connsiteX7" fmla="*/ 1088907 w 4991679"/>
              <a:gd name="connsiteY7" fmla="*/ 925462 h 1104786"/>
              <a:gd name="connsiteX8" fmla="*/ 0 w 4991679"/>
              <a:gd name="connsiteY8" fmla="*/ 919819 h 1104786"/>
              <a:gd name="connsiteX9" fmla="*/ 7084 w 4991679"/>
              <a:gd name="connsiteY9" fmla="*/ 0 h 1104786"/>
              <a:gd name="connsiteX0" fmla="*/ 7084 w 4991679"/>
              <a:gd name="connsiteY0" fmla="*/ 0 h 1230578"/>
              <a:gd name="connsiteX1" fmla="*/ 4991679 w 4991679"/>
              <a:gd name="connsiteY1" fmla="*/ 0 h 1230578"/>
              <a:gd name="connsiteX2" fmla="*/ 4991679 w 4991679"/>
              <a:gd name="connsiteY2" fmla="*/ 1098014 h 1230578"/>
              <a:gd name="connsiteX3" fmla="*/ 3903203 w 4991679"/>
              <a:gd name="connsiteY3" fmla="*/ 1104786 h 1230578"/>
              <a:gd name="connsiteX4" fmla="*/ 3898546 w 4991679"/>
              <a:gd name="connsiteY4" fmla="*/ 1100688 h 1230578"/>
              <a:gd name="connsiteX5" fmla="*/ 3031907 w 4991679"/>
              <a:gd name="connsiteY5" fmla="*/ 1014039 h 1230578"/>
              <a:gd name="connsiteX6" fmla="*/ 1950655 w 4991679"/>
              <a:gd name="connsiteY6" fmla="*/ 1013035 h 1230578"/>
              <a:gd name="connsiteX7" fmla="*/ 1088907 w 4991679"/>
              <a:gd name="connsiteY7" fmla="*/ 925462 h 1230578"/>
              <a:gd name="connsiteX8" fmla="*/ 0 w 4991679"/>
              <a:gd name="connsiteY8" fmla="*/ 1230570 h 1230578"/>
              <a:gd name="connsiteX9" fmla="*/ 7084 w 4991679"/>
              <a:gd name="connsiteY9" fmla="*/ 0 h 1230578"/>
              <a:gd name="connsiteX0" fmla="*/ 7084 w 4991679"/>
              <a:gd name="connsiteY0" fmla="*/ 0 h 1236213"/>
              <a:gd name="connsiteX1" fmla="*/ 4991679 w 4991679"/>
              <a:gd name="connsiteY1" fmla="*/ 0 h 1236213"/>
              <a:gd name="connsiteX2" fmla="*/ 4991679 w 4991679"/>
              <a:gd name="connsiteY2" fmla="*/ 1098014 h 1236213"/>
              <a:gd name="connsiteX3" fmla="*/ 3903203 w 4991679"/>
              <a:gd name="connsiteY3" fmla="*/ 1104786 h 1236213"/>
              <a:gd name="connsiteX4" fmla="*/ 3898546 w 4991679"/>
              <a:gd name="connsiteY4" fmla="*/ 1100688 h 1236213"/>
              <a:gd name="connsiteX5" fmla="*/ 3031907 w 4991679"/>
              <a:gd name="connsiteY5" fmla="*/ 1014039 h 1236213"/>
              <a:gd name="connsiteX6" fmla="*/ 1950655 w 4991679"/>
              <a:gd name="connsiteY6" fmla="*/ 1013035 h 1236213"/>
              <a:gd name="connsiteX7" fmla="*/ 1139813 w 4991679"/>
              <a:gd name="connsiteY7" fmla="*/ 1236213 h 1236213"/>
              <a:gd name="connsiteX8" fmla="*/ 0 w 4991679"/>
              <a:gd name="connsiteY8" fmla="*/ 1230570 h 1236213"/>
              <a:gd name="connsiteX9" fmla="*/ 7084 w 4991679"/>
              <a:gd name="connsiteY9" fmla="*/ 0 h 1236213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3031907 w 4991679"/>
              <a:gd name="connsiteY5" fmla="*/ 1014039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3898546 w 4991679"/>
              <a:gd name="connsiteY4" fmla="*/ 1100688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4127622 w 4991679"/>
              <a:gd name="connsiteY4" fmla="*/ 1077235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903203 w 4991679"/>
              <a:gd name="connsiteY3" fmla="*/ 1104786 h 1247564"/>
              <a:gd name="connsiteX4" fmla="*/ 2888917 w 4991679"/>
              <a:gd name="connsiteY4" fmla="*/ 959971 h 1247564"/>
              <a:gd name="connsiteX5" fmla="*/ 4058505 w 4991679"/>
              <a:gd name="connsiteY5" fmla="*/ 1236842 h 1247564"/>
              <a:gd name="connsiteX6" fmla="*/ 2900895 w 4991679"/>
              <a:gd name="connsiteY6" fmla="*/ 1247564 h 1247564"/>
              <a:gd name="connsiteX7" fmla="*/ 1139813 w 4991679"/>
              <a:gd name="connsiteY7" fmla="*/ 1236213 h 1247564"/>
              <a:gd name="connsiteX8" fmla="*/ 0 w 4991679"/>
              <a:gd name="connsiteY8" fmla="*/ 1230570 h 1247564"/>
              <a:gd name="connsiteX9" fmla="*/ 7084 w 4991679"/>
              <a:gd name="connsiteY9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2888917 w 4991679"/>
              <a:gd name="connsiteY3" fmla="*/ 95997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3754314 w 4991679"/>
              <a:gd name="connsiteY3" fmla="*/ 778211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85201 w 4991679"/>
              <a:gd name="connsiteY3" fmla="*/ 731305 h 1247564"/>
              <a:gd name="connsiteX4" fmla="*/ 4058505 w 4991679"/>
              <a:gd name="connsiteY4" fmla="*/ 1236842 h 1247564"/>
              <a:gd name="connsiteX5" fmla="*/ 2900895 w 4991679"/>
              <a:gd name="connsiteY5" fmla="*/ 1247564 h 1247564"/>
              <a:gd name="connsiteX6" fmla="*/ 1139813 w 4991679"/>
              <a:gd name="connsiteY6" fmla="*/ 1236213 h 1247564"/>
              <a:gd name="connsiteX7" fmla="*/ 0 w 4991679"/>
              <a:gd name="connsiteY7" fmla="*/ 1230570 h 1247564"/>
              <a:gd name="connsiteX8" fmla="*/ 7084 w 4991679"/>
              <a:gd name="connsiteY8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91679 w 4991679"/>
              <a:gd name="connsiteY2" fmla="*/ 1098014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91679"/>
              <a:gd name="connsiteY0" fmla="*/ 0 h 1247564"/>
              <a:gd name="connsiteX1" fmla="*/ 4991679 w 4991679"/>
              <a:gd name="connsiteY1" fmla="*/ 0 h 1247564"/>
              <a:gd name="connsiteX2" fmla="*/ 4983195 w 4991679"/>
              <a:gd name="connsiteY2" fmla="*/ 1103877 h 1247564"/>
              <a:gd name="connsiteX3" fmla="*/ 4058505 w 4991679"/>
              <a:gd name="connsiteY3" fmla="*/ 1236842 h 1247564"/>
              <a:gd name="connsiteX4" fmla="*/ 2900895 w 4991679"/>
              <a:gd name="connsiteY4" fmla="*/ 1247564 h 1247564"/>
              <a:gd name="connsiteX5" fmla="*/ 1139813 w 4991679"/>
              <a:gd name="connsiteY5" fmla="*/ 1236213 h 1247564"/>
              <a:gd name="connsiteX6" fmla="*/ 0 w 4991679"/>
              <a:gd name="connsiteY6" fmla="*/ 1230570 h 1247564"/>
              <a:gd name="connsiteX7" fmla="*/ 7084 w 4991679"/>
              <a:gd name="connsiteY7" fmla="*/ 0 h 1247564"/>
              <a:gd name="connsiteX0" fmla="*/ 7084 w 4983195"/>
              <a:gd name="connsiteY0" fmla="*/ 0 h 1247564"/>
              <a:gd name="connsiteX1" fmla="*/ 2929997 w 4983195"/>
              <a:gd name="connsiteY1" fmla="*/ 1078833 h 1247564"/>
              <a:gd name="connsiteX2" fmla="*/ 4983195 w 4983195"/>
              <a:gd name="connsiteY2" fmla="*/ 1103877 h 1247564"/>
              <a:gd name="connsiteX3" fmla="*/ 4058505 w 4983195"/>
              <a:gd name="connsiteY3" fmla="*/ 1236842 h 1247564"/>
              <a:gd name="connsiteX4" fmla="*/ 2900895 w 4983195"/>
              <a:gd name="connsiteY4" fmla="*/ 1247564 h 1247564"/>
              <a:gd name="connsiteX5" fmla="*/ 1139813 w 4983195"/>
              <a:gd name="connsiteY5" fmla="*/ 1236213 h 1247564"/>
              <a:gd name="connsiteX6" fmla="*/ 0 w 4983195"/>
              <a:gd name="connsiteY6" fmla="*/ 1230570 h 1247564"/>
              <a:gd name="connsiteX7" fmla="*/ 7084 w 4983195"/>
              <a:gd name="connsiteY7" fmla="*/ 0 h 1247564"/>
              <a:gd name="connsiteX0" fmla="*/ 7084 w 4201244"/>
              <a:gd name="connsiteY0" fmla="*/ 0 h 1247564"/>
              <a:gd name="connsiteX1" fmla="*/ 2929997 w 4201244"/>
              <a:gd name="connsiteY1" fmla="*/ 1078833 h 1247564"/>
              <a:gd name="connsiteX2" fmla="*/ 4143251 w 4201244"/>
              <a:gd name="connsiteY2" fmla="*/ 1080424 h 1247564"/>
              <a:gd name="connsiteX3" fmla="*/ 4058505 w 4201244"/>
              <a:gd name="connsiteY3" fmla="*/ 1236842 h 1247564"/>
              <a:gd name="connsiteX4" fmla="*/ 2900895 w 4201244"/>
              <a:gd name="connsiteY4" fmla="*/ 1247564 h 1247564"/>
              <a:gd name="connsiteX5" fmla="*/ 1139813 w 4201244"/>
              <a:gd name="connsiteY5" fmla="*/ 1236213 h 1247564"/>
              <a:gd name="connsiteX6" fmla="*/ 0 w 4201244"/>
              <a:gd name="connsiteY6" fmla="*/ 1230570 h 1247564"/>
              <a:gd name="connsiteX7" fmla="*/ 7084 w 4201244"/>
              <a:gd name="connsiteY7" fmla="*/ 0 h 1247564"/>
              <a:gd name="connsiteX0" fmla="*/ 7084 w 4188758"/>
              <a:gd name="connsiteY0" fmla="*/ 0 h 1247564"/>
              <a:gd name="connsiteX1" fmla="*/ 2929997 w 4188758"/>
              <a:gd name="connsiteY1" fmla="*/ 1078833 h 1247564"/>
              <a:gd name="connsiteX2" fmla="*/ 4083861 w 4188758"/>
              <a:gd name="connsiteY2" fmla="*/ 1080424 h 1247564"/>
              <a:gd name="connsiteX3" fmla="*/ 4058505 w 4188758"/>
              <a:gd name="connsiteY3" fmla="*/ 1236842 h 1247564"/>
              <a:gd name="connsiteX4" fmla="*/ 2900895 w 4188758"/>
              <a:gd name="connsiteY4" fmla="*/ 1247564 h 1247564"/>
              <a:gd name="connsiteX5" fmla="*/ 1139813 w 4188758"/>
              <a:gd name="connsiteY5" fmla="*/ 1236213 h 1247564"/>
              <a:gd name="connsiteX6" fmla="*/ 0 w 4188758"/>
              <a:gd name="connsiteY6" fmla="*/ 1230570 h 1247564"/>
              <a:gd name="connsiteX7" fmla="*/ 7084 w 4188758"/>
              <a:gd name="connsiteY7" fmla="*/ 0 h 1247564"/>
              <a:gd name="connsiteX0" fmla="*/ 7084 w 4321770"/>
              <a:gd name="connsiteY0" fmla="*/ 0 h 1247564"/>
              <a:gd name="connsiteX1" fmla="*/ 2929997 w 4321770"/>
              <a:gd name="connsiteY1" fmla="*/ 1078833 h 1247564"/>
              <a:gd name="connsiteX2" fmla="*/ 4083861 w 4321770"/>
              <a:gd name="connsiteY2" fmla="*/ 1080424 h 1247564"/>
              <a:gd name="connsiteX3" fmla="*/ 4058505 w 4321770"/>
              <a:gd name="connsiteY3" fmla="*/ 1236842 h 1247564"/>
              <a:gd name="connsiteX4" fmla="*/ 2900895 w 4321770"/>
              <a:gd name="connsiteY4" fmla="*/ 1247564 h 1247564"/>
              <a:gd name="connsiteX5" fmla="*/ 1139813 w 4321770"/>
              <a:gd name="connsiteY5" fmla="*/ 1236213 h 1247564"/>
              <a:gd name="connsiteX6" fmla="*/ 0 w 4321770"/>
              <a:gd name="connsiteY6" fmla="*/ 1230570 h 1247564"/>
              <a:gd name="connsiteX7" fmla="*/ 7084 w 4321770"/>
              <a:gd name="connsiteY7" fmla="*/ 0 h 1247564"/>
              <a:gd name="connsiteX0" fmla="*/ 7084 w 4225785"/>
              <a:gd name="connsiteY0" fmla="*/ 0 h 1247564"/>
              <a:gd name="connsiteX1" fmla="*/ 2929997 w 4225785"/>
              <a:gd name="connsiteY1" fmla="*/ 1078833 h 1247564"/>
              <a:gd name="connsiteX2" fmla="*/ 4083861 w 4225785"/>
              <a:gd name="connsiteY2" fmla="*/ 1080424 h 1247564"/>
              <a:gd name="connsiteX3" fmla="*/ 4058505 w 4225785"/>
              <a:gd name="connsiteY3" fmla="*/ 1236842 h 1247564"/>
              <a:gd name="connsiteX4" fmla="*/ 2900895 w 4225785"/>
              <a:gd name="connsiteY4" fmla="*/ 1247564 h 1247564"/>
              <a:gd name="connsiteX5" fmla="*/ 1139813 w 4225785"/>
              <a:gd name="connsiteY5" fmla="*/ 1236213 h 1247564"/>
              <a:gd name="connsiteX6" fmla="*/ 0 w 4225785"/>
              <a:gd name="connsiteY6" fmla="*/ 1230570 h 1247564"/>
              <a:gd name="connsiteX7" fmla="*/ 7084 w 4225785"/>
              <a:gd name="connsiteY7" fmla="*/ 0 h 1247564"/>
              <a:gd name="connsiteX0" fmla="*/ 7084 w 4216071"/>
              <a:gd name="connsiteY0" fmla="*/ 0 h 1247564"/>
              <a:gd name="connsiteX1" fmla="*/ 2929997 w 4216071"/>
              <a:gd name="connsiteY1" fmla="*/ 1078833 h 1247564"/>
              <a:gd name="connsiteX2" fmla="*/ 4083861 w 4216071"/>
              <a:gd name="connsiteY2" fmla="*/ 1080424 h 1247564"/>
              <a:gd name="connsiteX3" fmla="*/ 4058505 w 4216071"/>
              <a:gd name="connsiteY3" fmla="*/ 1236842 h 1247564"/>
              <a:gd name="connsiteX4" fmla="*/ 2900895 w 4216071"/>
              <a:gd name="connsiteY4" fmla="*/ 1247564 h 1247564"/>
              <a:gd name="connsiteX5" fmla="*/ 1139813 w 4216071"/>
              <a:gd name="connsiteY5" fmla="*/ 1236213 h 1247564"/>
              <a:gd name="connsiteX6" fmla="*/ 0 w 4216071"/>
              <a:gd name="connsiteY6" fmla="*/ 1230570 h 1247564"/>
              <a:gd name="connsiteX7" fmla="*/ 7084 w 4216071"/>
              <a:gd name="connsiteY7" fmla="*/ 0 h 1247564"/>
              <a:gd name="connsiteX0" fmla="*/ 7084 w 4192083"/>
              <a:gd name="connsiteY0" fmla="*/ 0 h 1247564"/>
              <a:gd name="connsiteX1" fmla="*/ 2929997 w 4192083"/>
              <a:gd name="connsiteY1" fmla="*/ 1078833 h 1247564"/>
              <a:gd name="connsiteX2" fmla="*/ 4083861 w 4192083"/>
              <a:gd name="connsiteY2" fmla="*/ 1080424 h 1247564"/>
              <a:gd name="connsiteX3" fmla="*/ 4058505 w 4192083"/>
              <a:gd name="connsiteY3" fmla="*/ 1236842 h 1247564"/>
              <a:gd name="connsiteX4" fmla="*/ 2900895 w 4192083"/>
              <a:gd name="connsiteY4" fmla="*/ 1247564 h 1247564"/>
              <a:gd name="connsiteX5" fmla="*/ 1139813 w 4192083"/>
              <a:gd name="connsiteY5" fmla="*/ 1236213 h 1247564"/>
              <a:gd name="connsiteX6" fmla="*/ 0 w 4192083"/>
              <a:gd name="connsiteY6" fmla="*/ 1230570 h 1247564"/>
              <a:gd name="connsiteX7" fmla="*/ 7084 w 4192083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2900895 w 4137969"/>
              <a:gd name="connsiteY4" fmla="*/ 1247564 h 1247564"/>
              <a:gd name="connsiteX5" fmla="*/ 1139813 w 4137969"/>
              <a:gd name="connsiteY5" fmla="*/ 1236213 h 1247564"/>
              <a:gd name="connsiteX6" fmla="*/ 0 w 4137969"/>
              <a:gd name="connsiteY6" fmla="*/ 1230570 h 1247564"/>
              <a:gd name="connsiteX7" fmla="*/ 7084 w 4137969"/>
              <a:gd name="connsiteY7" fmla="*/ 0 h 1247564"/>
              <a:gd name="connsiteX0" fmla="*/ 7084 w 4137969"/>
              <a:gd name="connsiteY0" fmla="*/ 0 h 1247564"/>
              <a:gd name="connsiteX1" fmla="*/ 2929997 w 4137969"/>
              <a:gd name="connsiteY1" fmla="*/ 1078833 h 1247564"/>
              <a:gd name="connsiteX2" fmla="*/ 3914175 w 4137969"/>
              <a:gd name="connsiteY2" fmla="*/ 898664 h 1247564"/>
              <a:gd name="connsiteX3" fmla="*/ 4058505 w 4137969"/>
              <a:gd name="connsiteY3" fmla="*/ 1236842 h 1247564"/>
              <a:gd name="connsiteX4" fmla="*/ 4046207 w 4137969"/>
              <a:gd name="connsiteY4" fmla="*/ 1225817 h 1247564"/>
              <a:gd name="connsiteX5" fmla="*/ 2900895 w 4137969"/>
              <a:gd name="connsiteY5" fmla="*/ 1247564 h 1247564"/>
              <a:gd name="connsiteX6" fmla="*/ 1139813 w 4137969"/>
              <a:gd name="connsiteY6" fmla="*/ 1236213 h 1247564"/>
              <a:gd name="connsiteX7" fmla="*/ 0 w 4137969"/>
              <a:gd name="connsiteY7" fmla="*/ 1230570 h 1247564"/>
              <a:gd name="connsiteX8" fmla="*/ 7084 w 4137969"/>
              <a:gd name="connsiteY8" fmla="*/ 0 h 1247564"/>
              <a:gd name="connsiteX0" fmla="*/ 7084 w 4137969"/>
              <a:gd name="connsiteY0" fmla="*/ 0 h 1247564"/>
              <a:gd name="connsiteX1" fmla="*/ 1042770 w 4137969"/>
              <a:gd name="connsiteY1" fmla="*/ 381513 h 1247564"/>
              <a:gd name="connsiteX2" fmla="*/ 2929997 w 4137969"/>
              <a:gd name="connsiteY2" fmla="*/ 1078833 h 1247564"/>
              <a:gd name="connsiteX3" fmla="*/ 3914175 w 4137969"/>
              <a:gd name="connsiteY3" fmla="*/ 898664 h 1247564"/>
              <a:gd name="connsiteX4" fmla="*/ 4058505 w 4137969"/>
              <a:gd name="connsiteY4" fmla="*/ 1236842 h 1247564"/>
              <a:gd name="connsiteX5" fmla="*/ 4046207 w 4137969"/>
              <a:gd name="connsiteY5" fmla="*/ 1225817 h 1247564"/>
              <a:gd name="connsiteX6" fmla="*/ 2900895 w 4137969"/>
              <a:gd name="connsiteY6" fmla="*/ 1247564 h 1247564"/>
              <a:gd name="connsiteX7" fmla="*/ 1139813 w 4137969"/>
              <a:gd name="connsiteY7" fmla="*/ 1236213 h 1247564"/>
              <a:gd name="connsiteX8" fmla="*/ 0 w 4137969"/>
              <a:gd name="connsiteY8" fmla="*/ 1230570 h 1247564"/>
              <a:gd name="connsiteX9" fmla="*/ 7084 w 4137969"/>
              <a:gd name="connsiteY9" fmla="*/ 0 h 1247564"/>
              <a:gd name="connsiteX0" fmla="*/ 7084 w 4137969"/>
              <a:gd name="connsiteY0" fmla="*/ 5460 h 1253024"/>
              <a:gd name="connsiteX1" fmla="*/ 1153066 w 4137969"/>
              <a:gd name="connsiteY1" fmla="*/ 0 h 1253024"/>
              <a:gd name="connsiteX2" fmla="*/ 2929997 w 4137969"/>
              <a:gd name="connsiteY2" fmla="*/ 1084293 h 1253024"/>
              <a:gd name="connsiteX3" fmla="*/ 3914175 w 4137969"/>
              <a:gd name="connsiteY3" fmla="*/ 904124 h 1253024"/>
              <a:gd name="connsiteX4" fmla="*/ 4058505 w 4137969"/>
              <a:gd name="connsiteY4" fmla="*/ 1242302 h 1253024"/>
              <a:gd name="connsiteX5" fmla="*/ 4046207 w 4137969"/>
              <a:gd name="connsiteY5" fmla="*/ 1231277 h 1253024"/>
              <a:gd name="connsiteX6" fmla="*/ 2900895 w 4137969"/>
              <a:gd name="connsiteY6" fmla="*/ 1253024 h 1253024"/>
              <a:gd name="connsiteX7" fmla="*/ 1139813 w 4137969"/>
              <a:gd name="connsiteY7" fmla="*/ 1241673 h 1253024"/>
              <a:gd name="connsiteX8" fmla="*/ 0 w 4137969"/>
              <a:gd name="connsiteY8" fmla="*/ 1236030 h 1253024"/>
              <a:gd name="connsiteX9" fmla="*/ 7084 w 4137969"/>
              <a:gd name="connsiteY9" fmla="*/ 5460 h 1253024"/>
              <a:gd name="connsiteX0" fmla="*/ 7084 w 4058505"/>
              <a:gd name="connsiteY0" fmla="*/ 5460 h 1253024"/>
              <a:gd name="connsiteX1" fmla="*/ 1153066 w 4058505"/>
              <a:gd name="connsiteY1" fmla="*/ 0 h 1253024"/>
              <a:gd name="connsiteX2" fmla="*/ 2929997 w 4058505"/>
              <a:gd name="connsiteY2" fmla="*/ 1084293 h 1253024"/>
              <a:gd name="connsiteX3" fmla="*/ 4058505 w 4058505"/>
              <a:gd name="connsiteY3" fmla="*/ 1242302 h 1253024"/>
              <a:gd name="connsiteX4" fmla="*/ 4046207 w 4058505"/>
              <a:gd name="connsiteY4" fmla="*/ 1231277 h 1253024"/>
              <a:gd name="connsiteX5" fmla="*/ 2900895 w 4058505"/>
              <a:gd name="connsiteY5" fmla="*/ 1253024 h 1253024"/>
              <a:gd name="connsiteX6" fmla="*/ 1139813 w 4058505"/>
              <a:gd name="connsiteY6" fmla="*/ 1241673 h 1253024"/>
              <a:gd name="connsiteX7" fmla="*/ 0 w 4058505"/>
              <a:gd name="connsiteY7" fmla="*/ 1236030 h 1253024"/>
              <a:gd name="connsiteX8" fmla="*/ 7084 w 4058505"/>
              <a:gd name="connsiteY8" fmla="*/ 5460 h 1253024"/>
              <a:gd name="connsiteX0" fmla="*/ 7084 w 4181955"/>
              <a:gd name="connsiteY0" fmla="*/ 5460 h 1253024"/>
              <a:gd name="connsiteX1" fmla="*/ 1153066 w 4181955"/>
              <a:gd name="connsiteY1" fmla="*/ 0 h 1253024"/>
              <a:gd name="connsiteX2" fmla="*/ 2929997 w 4181955"/>
              <a:gd name="connsiteY2" fmla="*/ 1084293 h 1253024"/>
              <a:gd name="connsiteX3" fmla="*/ 4058505 w 4181955"/>
              <a:gd name="connsiteY3" fmla="*/ 1242302 h 1253024"/>
              <a:gd name="connsiteX4" fmla="*/ 4181955 w 4181955"/>
              <a:gd name="connsiteY4" fmla="*/ 973295 h 1253024"/>
              <a:gd name="connsiteX5" fmla="*/ 2900895 w 4181955"/>
              <a:gd name="connsiteY5" fmla="*/ 1253024 h 1253024"/>
              <a:gd name="connsiteX6" fmla="*/ 1139813 w 4181955"/>
              <a:gd name="connsiteY6" fmla="*/ 1241673 h 1253024"/>
              <a:gd name="connsiteX7" fmla="*/ 0 w 4181955"/>
              <a:gd name="connsiteY7" fmla="*/ 1236030 h 1253024"/>
              <a:gd name="connsiteX8" fmla="*/ 7084 w 4181955"/>
              <a:gd name="connsiteY8" fmla="*/ 5460 h 1253024"/>
              <a:gd name="connsiteX0" fmla="*/ 7084 w 4181978"/>
              <a:gd name="connsiteY0" fmla="*/ 5460 h 1253024"/>
              <a:gd name="connsiteX1" fmla="*/ 1153066 w 4181978"/>
              <a:gd name="connsiteY1" fmla="*/ 0 h 1253024"/>
              <a:gd name="connsiteX2" fmla="*/ 2929997 w 4181978"/>
              <a:gd name="connsiteY2" fmla="*/ 1084293 h 1253024"/>
              <a:gd name="connsiteX3" fmla="*/ 4181955 w 4181978"/>
              <a:gd name="connsiteY3" fmla="*/ 973295 h 1253024"/>
              <a:gd name="connsiteX4" fmla="*/ 2900895 w 4181978"/>
              <a:gd name="connsiteY4" fmla="*/ 1253024 h 1253024"/>
              <a:gd name="connsiteX5" fmla="*/ 1139813 w 4181978"/>
              <a:gd name="connsiteY5" fmla="*/ 1241673 h 1253024"/>
              <a:gd name="connsiteX6" fmla="*/ 0 w 4181978"/>
              <a:gd name="connsiteY6" fmla="*/ 1236030 h 1253024"/>
              <a:gd name="connsiteX7" fmla="*/ 7084 w 4181978"/>
              <a:gd name="connsiteY7" fmla="*/ 5460 h 1253024"/>
              <a:gd name="connsiteX0" fmla="*/ 7084 w 4054719"/>
              <a:gd name="connsiteY0" fmla="*/ 5460 h 1253024"/>
              <a:gd name="connsiteX1" fmla="*/ 1153066 w 4054719"/>
              <a:gd name="connsiteY1" fmla="*/ 0 h 1253024"/>
              <a:gd name="connsiteX2" fmla="*/ 2929997 w 4054719"/>
              <a:gd name="connsiteY2" fmla="*/ 1084293 h 1253024"/>
              <a:gd name="connsiteX3" fmla="*/ 4054691 w 4054719"/>
              <a:gd name="connsiteY3" fmla="*/ 1243003 h 1253024"/>
              <a:gd name="connsiteX4" fmla="*/ 2900895 w 4054719"/>
              <a:gd name="connsiteY4" fmla="*/ 1253024 h 1253024"/>
              <a:gd name="connsiteX5" fmla="*/ 1139813 w 4054719"/>
              <a:gd name="connsiteY5" fmla="*/ 1241673 h 1253024"/>
              <a:gd name="connsiteX6" fmla="*/ 0 w 4054719"/>
              <a:gd name="connsiteY6" fmla="*/ 1236030 h 1253024"/>
              <a:gd name="connsiteX7" fmla="*/ 7084 w 4054719"/>
              <a:gd name="connsiteY7" fmla="*/ 5460 h 1253024"/>
              <a:gd name="connsiteX0" fmla="*/ 7084 w 4069867"/>
              <a:gd name="connsiteY0" fmla="*/ 5460 h 1253024"/>
              <a:gd name="connsiteX1" fmla="*/ 1153066 w 4069867"/>
              <a:gd name="connsiteY1" fmla="*/ 0 h 1253024"/>
              <a:gd name="connsiteX2" fmla="*/ 2929997 w 4069867"/>
              <a:gd name="connsiteY2" fmla="*/ 1084293 h 1253024"/>
              <a:gd name="connsiteX3" fmla="*/ 3520181 w 4069867"/>
              <a:gd name="connsiteY3" fmla="*/ 1190235 h 1253024"/>
              <a:gd name="connsiteX4" fmla="*/ 4054691 w 4069867"/>
              <a:gd name="connsiteY4" fmla="*/ 1243003 h 1253024"/>
              <a:gd name="connsiteX5" fmla="*/ 2900895 w 4069867"/>
              <a:gd name="connsiteY5" fmla="*/ 1253024 h 1253024"/>
              <a:gd name="connsiteX6" fmla="*/ 1139813 w 4069867"/>
              <a:gd name="connsiteY6" fmla="*/ 1241673 h 1253024"/>
              <a:gd name="connsiteX7" fmla="*/ 0 w 4069867"/>
              <a:gd name="connsiteY7" fmla="*/ 1236030 h 1253024"/>
              <a:gd name="connsiteX8" fmla="*/ 7084 w 4069867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165890"/>
              <a:gd name="connsiteY0" fmla="*/ 5460 h 1253024"/>
              <a:gd name="connsiteX1" fmla="*/ 1153066 w 4165890"/>
              <a:gd name="connsiteY1" fmla="*/ 0 h 1253024"/>
              <a:gd name="connsiteX2" fmla="*/ 2929997 w 4165890"/>
              <a:gd name="connsiteY2" fmla="*/ 1084293 h 1253024"/>
              <a:gd name="connsiteX3" fmla="*/ 4054691 w 4165890"/>
              <a:gd name="connsiteY3" fmla="*/ 1078833 h 1253024"/>
              <a:gd name="connsiteX4" fmla="*/ 4054691 w 4165890"/>
              <a:gd name="connsiteY4" fmla="*/ 1243003 h 1253024"/>
              <a:gd name="connsiteX5" fmla="*/ 2900895 w 4165890"/>
              <a:gd name="connsiteY5" fmla="*/ 1253024 h 1253024"/>
              <a:gd name="connsiteX6" fmla="*/ 1139813 w 4165890"/>
              <a:gd name="connsiteY6" fmla="*/ 1241673 h 1253024"/>
              <a:gd name="connsiteX7" fmla="*/ 0 w 4165890"/>
              <a:gd name="connsiteY7" fmla="*/ 1236030 h 1253024"/>
              <a:gd name="connsiteX8" fmla="*/ 7084 w 4165890"/>
              <a:gd name="connsiteY8" fmla="*/ 5460 h 1253024"/>
              <a:gd name="connsiteX0" fmla="*/ 7084 w 4097174"/>
              <a:gd name="connsiteY0" fmla="*/ 5460 h 1253024"/>
              <a:gd name="connsiteX1" fmla="*/ 1153066 w 4097174"/>
              <a:gd name="connsiteY1" fmla="*/ 0 h 1253024"/>
              <a:gd name="connsiteX2" fmla="*/ 2929997 w 4097174"/>
              <a:gd name="connsiteY2" fmla="*/ 1084293 h 1253024"/>
              <a:gd name="connsiteX3" fmla="*/ 4054691 w 4097174"/>
              <a:gd name="connsiteY3" fmla="*/ 1078833 h 1253024"/>
              <a:gd name="connsiteX4" fmla="*/ 4054691 w 4097174"/>
              <a:gd name="connsiteY4" fmla="*/ 1243003 h 1253024"/>
              <a:gd name="connsiteX5" fmla="*/ 2900895 w 4097174"/>
              <a:gd name="connsiteY5" fmla="*/ 1253024 h 1253024"/>
              <a:gd name="connsiteX6" fmla="*/ 1139813 w 4097174"/>
              <a:gd name="connsiteY6" fmla="*/ 1241673 h 1253024"/>
              <a:gd name="connsiteX7" fmla="*/ 0 w 4097174"/>
              <a:gd name="connsiteY7" fmla="*/ 1236030 h 1253024"/>
              <a:gd name="connsiteX8" fmla="*/ 7084 w 4097174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7084 w 4067216"/>
              <a:gd name="connsiteY0" fmla="*/ 5460 h 1253024"/>
              <a:gd name="connsiteX1" fmla="*/ 1153066 w 4067216"/>
              <a:gd name="connsiteY1" fmla="*/ 0 h 1253024"/>
              <a:gd name="connsiteX2" fmla="*/ 2929997 w 4067216"/>
              <a:gd name="connsiteY2" fmla="*/ 1084293 h 1253024"/>
              <a:gd name="connsiteX3" fmla="*/ 4054691 w 4067216"/>
              <a:gd name="connsiteY3" fmla="*/ 1078833 h 1253024"/>
              <a:gd name="connsiteX4" fmla="*/ 4012269 w 4067216"/>
              <a:gd name="connsiteY4" fmla="*/ 1248866 h 1253024"/>
              <a:gd name="connsiteX5" fmla="*/ 2900895 w 4067216"/>
              <a:gd name="connsiteY5" fmla="*/ 1253024 h 1253024"/>
              <a:gd name="connsiteX6" fmla="*/ 1139813 w 4067216"/>
              <a:gd name="connsiteY6" fmla="*/ 1241673 h 1253024"/>
              <a:gd name="connsiteX7" fmla="*/ 0 w 4067216"/>
              <a:gd name="connsiteY7" fmla="*/ 1236030 h 1253024"/>
              <a:gd name="connsiteX8" fmla="*/ 7084 w 4067216"/>
              <a:gd name="connsiteY8" fmla="*/ 5460 h 1253024"/>
              <a:gd name="connsiteX0" fmla="*/ 4054691 w 4132746"/>
              <a:gd name="connsiteY0" fmla="*/ 1078833 h 1253024"/>
              <a:gd name="connsiteX1" fmla="*/ 4012269 w 4132746"/>
              <a:gd name="connsiteY1" fmla="*/ 1248866 h 1253024"/>
              <a:gd name="connsiteX2" fmla="*/ 2900895 w 4132746"/>
              <a:gd name="connsiteY2" fmla="*/ 1253024 h 1253024"/>
              <a:gd name="connsiteX3" fmla="*/ 1139813 w 4132746"/>
              <a:gd name="connsiteY3" fmla="*/ 1241673 h 1253024"/>
              <a:gd name="connsiteX4" fmla="*/ 0 w 4132746"/>
              <a:gd name="connsiteY4" fmla="*/ 1236030 h 1253024"/>
              <a:gd name="connsiteX5" fmla="*/ 7084 w 4132746"/>
              <a:gd name="connsiteY5" fmla="*/ 5460 h 1253024"/>
              <a:gd name="connsiteX6" fmla="*/ 1153066 w 4132746"/>
              <a:gd name="connsiteY6" fmla="*/ 0 h 1253024"/>
              <a:gd name="connsiteX7" fmla="*/ 2929997 w 4132746"/>
              <a:gd name="connsiteY7" fmla="*/ 1084293 h 1253024"/>
              <a:gd name="connsiteX8" fmla="*/ 4132746 w 4132746"/>
              <a:gd name="connsiteY8" fmla="*/ 1132775 h 1253024"/>
              <a:gd name="connsiteX0" fmla="*/ 4054691 w 4599382"/>
              <a:gd name="connsiteY0" fmla="*/ 1078833 h 1253024"/>
              <a:gd name="connsiteX1" fmla="*/ 4012269 w 4599382"/>
              <a:gd name="connsiteY1" fmla="*/ 1248866 h 1253024"/>
              <a:gd name="connsiteX2" fmla="*/ 2900895 w 4599382"/>
              <a:gd name="connsiteY2" fmla="*/ 1253024 h 1253024"/>
              <a:gd name="connsiteX3" fmla="*/ 1139813 w 4599382"/>
              <a:gd name="connsiteY3" fmla="*/ 1241673 h 1253024"/>
              <a:gd name="connsiteX4" fmla="*/ 0 w 4599382"/>
              <a:gd name="connsiteY4" fmla="*/ 1236030 h 1253024"/>
              <a:gd name="connsiteX5" fmla="*/ 7084 w 4599382"/>
              <a:gd name="connsiteY5" fmla="*/ 5460 h 1253024"/>
              <a:gd name="connsiteX6" fmla="*/ 1153066 w 4599382"/>
              <a:gd name="connsiteY6" fmla="*/ 0 h 1253024"/>
              <a:gd name="connsiteX7" fmla="*/ 2929997 w 4599382"/>
              <a:gd name="connsiteY7" fmla="*/ 1084293 h 1253024"/>
              <a:gd name="connsiteX8" fmla="*/ 4599382 w 4599382"/>
              <a:gd name="connsiteY8" fmla="*/ 886519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0" fmla="*/ 4054691 w 4067216"/>
              <a:gd name="connsiteY0" fmla="*/ 1078833 h 1253024"/>
              <a:gd name="connsiteX1" fmla="*/ 4012269 w 4067216"/>
              <a:gd name="connsiteY1" fmla="*/ 1248866 h 1253024"/>
              <a:gd name="connsiteX2" fmla="*/ 2900895 w 4067216"/>
              <a:gd name="connsiteY2" fmla="*/ 1253024 h 1253024"/>
              <a:gd name="connsiteX3" fmla="*/ 1139813 w 4067216"/>
              <a:gd name="connsiteY3" fmla="*/ 1241673 h 1253024"/>
              <a:gd name="connsiteX4" fmla="*/ 0 w 4067216"/>
              <a:gd name="connsiteY4" fmla="*/ 1236030 h 1253024"/>
              <a:gd name="connsiteX5" fmla="*/ 7084 w 4067216"/>
              <a:gd name="connsiteY5" fmla="*/ 5460 h 1253024"/>
              <a:gd name="connsiteX6" fmla="*/ 1153066 w 4067216"/>
              <a:gd name="connsiteY6" fmla="*/ 0 h 1253024"/>
              <a:gd name="connsiteX7" fmla="*/ 2929997 w 4067216"/>
              <a:gd name="connsiteY7" fmla="*/ 1084293 h 1253024"/>
              <a:gd name="connsiteX8" fmla="*/ 4054691 w 4067216"/>
              <a:gd name="connsiteY8" fmla="*/ 1078833 h 1253024"/>
              <a:gd name="connsiteX0" fmla="*/ 4054691 w 4072645"/>
              <a:gd name="connsiteY0" fmla="*/ 1078833 h 1253024"/>
              <a:gd name="connsiteX1" fmla="*/ 4020753 w 4072645"/>
              <a:gd name="connsiteY1" fmla="*/ 1243003 h 1253024"/>
              <a:gd name="connsiteX2" fmla="*/ 2900895 w 4072645"/>
              <a:gd name="connsiteY2" fmla="*/ 1253024 h 1253024"/>
              <a:gd name="connsiteX3" fmla="*/ 1139813 w 4072645"/>
              <a:gd name="connsiteY3" fmla="*/ 1241673 h 1253024"/>
              <a:gd name="connsiteX4" fmla="*/ 0 w 4072645"/>
              <a:gd name="connsiteY4" fmla="*/ 1236030 h 1253024"/>
              <a:gd name="connsiteX5" fmla="*/ 7084 w 4072645"/>
              <a:gd name="connsiteY5" fmla="*/ 5460 h 1253024"/>
              <a:gd name="connsiteX6" fmla="*/ 1153066 w 4072645"/>
              <a:gd name="connsiteY6" fmla="*/ 0 h 1253024"/>
              <a:gd name="connsiteX7" fmla="*/ 2929997 w 4072645"/>
              <a:gd name="connsiteY7" fmla="*/ 1084293 h 1253024"/>
              <a:gd name="connsiteX8" fmla="*/ 4054691 w 4072645"/>
              <a:gd name="connsiteY8" fmla="*/ 1078833 h 1253024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0" fmla="*/ 4020753 w 4103478"/>
              <a:gd name="connsiteY0" fmla="*/ 1243003 h 1296945"/>
              <a:gd name="connsiteX1" fmla="*/ 2900895 w 4103478"/>
              <a:gd name="connsiteY1" fmla="*/ 1253024 h 1296945"/>
              <a:gd name="connsiteX2" fmla="*/ 1139813 w 4103478"/>
              <a:gd name="connsiteY2" fmla="*/ 1241673 h 1296945"/>
              <a:gd name="connsiteX3" fmla="*/ 0 w 4103478"/>
              <a:gd name="connsiteY3" fmla="*/ 1236030 h 1296945"/>
              <a:gd name="connsiteX4" fmla="*/ 7084 w 4103478"/>
              <a:gd name="connsiteY4" fmla="*/ 5460 h 1296945"/>
              <a:gd name="connsiteX5" fmla="*/ 1153066 w 4103478"/>
              <a:gd name="connsiteY5" fmla="*/ 0 h 1296945"/>
              <a:gd name="connsiteX6" fmla="*/ 2929997 w 4103478"/>
              <a:gd name="connsiteY6" fmla="*/ 1084293 h 1296945"/>
              <a:gd name="connsiteX7" fmla="*/ 4054691 w 4103478"/>
              <a:gd name="connsiteY7" fmla="*/ 1078833 h 1296945"/>
              <a:gd name="connsiteX8" fmla="*/ 4098808 w 4103478"/>
              <a:gd name="connsiteY8" fmla="*/ 1296945 h 1296945"/>
              <a:gd name="connsiteX9" fmla="*/ 4020753 w 4103478"/>
              <a:gd name="connsiteY9" fmla="*/ 1243003 h 1296945"/>
              <a:gd name="connsiteX0" fmla="*/ 4020753 w 4178829"/>
              <a:gd name="connsiteY0" fmla="*/ 1243003 h 1253024"/>
              <a:gd name="connsiteX1" fmla="*/ 2900895 w 4178829"/>
              <a:gd name="connsiteY1" fmla="*/ 1253024 h 1253024"/>
              <a:gd name="connsiteX2" fmla="*/ 1139813 w 4178829"/>
              <a:gd name="connsiteY2" fmla="*/ 1241673 h 1253024"/>
              <a:gd name="connsiteX3" fmla="*/ 0 w 4178829"/>
              <a:gd name="connsiteY3" fmla="*/ 1236030 h 1253024"/>
              <a:gd name="connsiteX4" fmla="*/ 7084 w 4178829"/>
              <a:gd name="connsiteY4" fmla="*/ 5460 h 1253024"/>
              <a:gd name="connsiteX5" fmla="*/ 1153066 w 4178829"/>
              <a:gd name="connsiteY5" fmla="*/ 0 h 1253024"/>
              <a:gd name="connsiteX6" fmla="*/ 2929997 w 4178829"/>
              <a:gd name="connsiteY6" fmla="*/ 1084293 h 1253024"/>
              <a:gd name="connsiteX7" fmla="*/ 4054691 w 4178829"/>
              <a:gd name="connsiteY7" fmla="*/ 1078833 h 1253024"/>
              <a:gd name="connsiteX8" fmla="*/ 4020753 w 4178829"/>
              <a:gd name="connsiteY8" fmla="*/ 1243003 h 1253024"/>
              <a:gd name="connsiteX0" fmla="*/ 4020753 w 4054691"/>
              <a:gd name="connsiteY0" fmla="*/ 1243003 h 1253024"/>
              <a:gd name="connsiteX1" fmla="*/ 2900895 w 4054691"/>
              <a:gd name="connsiteY1" fmla="*/ 1253024 h 1253024"/>
              <a:gd name="connsiteX2" fmla="*/ 1139813 w 4054691"/>
              <a:gd name="connsiteY2" fmla="*/ 1241673 h 1253024"/>
              <a:gd name="connsiteX3" fmla="*/ 0 w 4054691"/>
              <a:gd name="connsiteY3" fmla="*/ 1236030 h 1253024"/>
              <a:gd name="connsiteX4" fmla="*/ 7084 w 4054691"/>
              <a:gd name="connsiteY4" fmla="*/ 5460 h 1253024"/>
              <a:gd name="connsiteX5" fmla="*/ 1153066 w 4054691"/>
              <a:gd name="connsiteY5" fmla="*/ 0 h 1253024"/>
              <a:gd name="connsiteX6" fmla="*/ 2929997 w 4054691"/>
              <a:gd name="connsiteY6" fmla="*/ 1084293 h 1253024"/>
              <a:gd name="connsiteX7" fmla="*/ 4054691 w 4054691"/>
              <a:gd name="connsiteY7" fmla="*/ 1078833 h 1253024"/>
              <a:gd name="connsiteX8" fmla="*/ 4020753 w 4054691"/>
              <a:gd name="connsiteY8" fmla="*/ 1243003 h 1253024"/>
              <a:gd name="connsiteX0" fmla="*/ 4071658 w 4071658"/>
              <a:gd name="connsiteY0" fmla="*/ 1254729 h 1254729"/>
              <a:gd name="connsiteX1" fmla="*/ 2900895 w 4071658"/>
              <a:gd name="connsiteY1" fmla="*/ 1253024 h 1254729"/>
              <a:gd name="connsiteX2" fmla="*/ 1139813 w 4071658"/>
              <a:gd name="connsiteY2" fmla="*/ 1241673 h 1254729"/>
              <a:gd name="connsiteX3" fmla="*/ 0 w 4071658"/>
              <a:gd name="connsiteY3" fmla="*/ 1236030 h 1254729"/>
              <a:gd name="connsiteX4" fmla="*/ 7084 w 4071658"/>
              <a:gd name="connsiteY4" fmla="*/ 5460 h 1254729"/>
              <a:gd name="connsiteX5" fmla="*/ 1153066 w 4071658"/>
              <a:gd name="connsiteY5" fmla="*/ 0 h 1254729"/>
              <a:gd name="connsiteX6" fmla="*/ 2929997 w 4071658"/>
              <a:gd name="connsiteY6" fmla="*/ 1084293 h 1254729"/>
              <a:gd name="connsiteX7" fmla="*/ 4054691 w 4071658"/>
              <a:gd name="connsiteY7" fmla="*/ 1078833 h 1254729"/>
              <a:gd name="connsiteX8" fmla="*/ 4071658 w 4071658"/>
              <a:gd name="connsiteY8" fmla="*/ 1254729 h 1254729"/>
              <a:gd name="connsiteX0" fmla="*/ 4054690 w 4054691"/>
              <a:gd name="connsiteY0" fmla="*/ 1260592 h 1260592"/>
              <a:gd name="connsiteX1" fmla="*/ 2900895 w 4054691"/>
              <a:gd name="connsiteY1" fmla="*/ 1253024 h 1260592"/>
              <a:gd name="connsiteX2" fmla="*/ 1139813 w 4054691"/>
              <a:gd name="connsiteY2" fmla="*/ 1241673 h 1260592"/>
              <a:gd name="connsiteX3" fmla="*/ 0 w 4054691"/>
              <a:gd name="connsiteY3" fmla="*/ 1236030 h 1260592"/>
              <a:gd name="connsiteX4" fmla="*/ 7084 w 4054691"/>
              <a:gd name="connsiteY4" fmla="*/ 5460 h 1260592"/>
              <a:gd name="connsiteX5" fmla="*/ 1153066 w 4054691"/>
              <a:gd name="connsiteY5" fmla="*/ 0 h 1260592"/>
              <a:gd name="connsiteX6" fmla="*/ 2929997 w 4054691"/>
              <a:gd name="connsiteY6" fmla="*/ 1084293 h 1260592"/>
              <a:gd name="connsiteX7" fmla="*/ 4054691 w 4054691"/>
              <a:gd name="connsiteY7" fmla="*/ 1078833 h 1260592"/>
              <a:gd name="connsiteX8" fmla="*/ 4054690 w 4054691"/>
              <a:gd name="connsiteY8" fmla="*/ 1260592 h 1260592"/>
              <a:gd name="connsiteX0" fmla="*/ 4073227 w 4073228"/>
              <a:gd name="connsiteY0" fmla="*/ 1829727 h 1829727"/>
              <a:gd name="connsiteX1" fmla="*/ 2919432 w 4073228"/>
              <a:gd name="connsiteY1" fmla="*/ 1822159 h 1829727"/>
              <a:gd name="connsiteX2" fmla="*/ 1158350 w 4073228"/>
              <a:gd name="connsiteY2" fmla="*/ 1810808 h 1829727"/>
              <a:gd name="connsiteX3" fmla="*/ 18537 w 4073228"/>
              <a:gd name="connsiteY3" fmla="*/ 1805165 h 1829727"/>
              <a:gd name="connsiteX4" fmla="*/ 169 w 4073228"/>
              <a:gd name="connsiteY4" fmla="*/ 0 h 1829727"/>
              <a:gd name="connsiteX5" fmla="*/ 1171603 w 4073228"/>
              <a:gd name="connsiteY5" fmla="*/ 569135 h 1829727"/>
              <a:gd name="connsiteX6" fmla="*/ 2948534 w 4073228"/>
              <a:gd name="connsiteY6" fmla="*/ 1653428 h 1829727"/>
              <a:gd name="connsiteX7" fmla="*/ 4073228 w 4073228"/>
              <a:gd name="connsiteY7" fmla="*/ 1647968 h 1829727"/>
              <a:gd name="connsiteX8" fmla="*/ 4073227 w 4073228"/>
              <a:gd name="connsiteY8" fmla="*/ 1829727 h 1829727"/>
              <a:gd name="connsiteX0" fmla="*/ 4073227 w 4073228"/>
              <a:gd name="connsiteY0" fmla="*/ 1858640 h 1858640"/>
              <a:gd name="connsiteX1" fmla="*/ 2919432 w 4073228"/>
              <a:gd name="connsiteY1" fmla="*/ 1851072 h 1858640"/>
              <a:gd name="connsiteX2" fmla="*/ 1158350 w 4073228"/>
              <a:gd name="connsiteY2" fmla="*/ 1839721 h 1858640"/>
              <a:gd name="connsiteX3" fmla="*/ 18537 w 4073228"/>
              <a:gd name="connsiteY3" fmla="*/ 1834078 h 1858640"/>
              <a:gd name="connsiteX4" fmla="*/ 169 w 4073228"/>
              <a:gd name="connsiteY4" fmla="*/ 28913 h 1858640"/>
              <a:gd name="connsiteX5" fmla="*/ 1129181 w 4073228"/>
              <a:gd name="connsiteY5" fmla="*/ 0 h 1858640"/>
              <a:gd name="connsiteX6" fmla="*/ 2948534 w 4073228"/>
              <a:gd name="connsiteY6" fmla="*/ 1682341 h 1858640"/>
              <a:gd name="connsiteX7" fmla="*/ 4073228 w 4073228"/>
              <a:gd name="connsiteY7" fmla="*/ 1676881 h 1858640"/>
              <a:gd name="connsiteX8" fmla="*/ 4073227 w 4073228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40141 w 4064835"/>
              <a:gd name="connsiteY6" fmla="*/ 168234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676881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3 w 4064835"/>
              <a:gd name="connsiteY6" fmla="*/ 1518171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31657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50644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64835"/>
              <a:gd name="connsiteY0" fmla="*/ 1858640 h 1858640"/>
              <a:gd name="connsiteX1" fmla="*/ 2911039 w 4064835"/>
              <a:gd name="connsiteY1" fmla="*/ 1851072 h 1858640"/>
              <a:gd name="connsiteX2" fmla="*/ 1149957 w 4064835"/>
              <a:gd name="connsiteY2" fmla="*/ 1839721 h 1858640"/>
              <a:gd name="connsiteX3" fmla="*/ 10144 w 4064835"/>
              <a:gd name="connsiteY3" fmla="*/ 1834078 h 1858640"/>
              <a:gd name="connsiteX4" fmla="*/ 260 w 4064835"/>
              <a:gd name="connsiteY4" fmla="*/ 11323 h 1858640"/>
              <a:gd name="connsiteX5" fmla="*/ 1120788 w 4064835"/>
              <a:gd name="connsiteY5" fmla="*/ 0 h 1858640"/>
              <a:gd name="connsiteX6" fmla="*/ 2923172 w 4064835"/>
              <a:gd name="connsiteY6" fmla="*/ 1474715 h 1858640"/>
              <a:gd name="connsiteX7" fmla="*/ 4064835 w 4064835"/>
              <a:gd name="connsiteY7" fmla="*/ 1500985 h 1858640"/>
              <a:gd name="connsiteX8" fmla="*/ 4064834 w 4064835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74715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20788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64834 w 4072487"/>
              <a:gd name="connsiteY0" fmla="*/ 1858640 h 1858640"/>
              <a:gd name="connsiteX1" fmla="*/ 2911039 w 4072487"/>
              <a:gd name="connsiteY1" fmla="*/ 1851072 h 1858640"/>
              <a:gd name="connsiteX2" fmla="*/ 1149957 w 4072487"/>
              <a:gd name="connsiteY2" fmla="*/ 1839721 h 1858640"/>
              <a:gd name="connsiteX3" fmla="*/ 10144 w 4072487"/>
              <a:gd name="connsiteY3" fmla="*/ 1834078 h 1858640"/>
              <a:gd name="connsiteX4" fmla="*/ 260 w 4072487"/>
              <a:gd name="connsiteY4" fmla="*/ 11323 h 1858640"/>
              <a:gd name="connsiteX5" fmla="*/ 1159051 w 4072487"/>
              <a:gd name="connsiteY5" fmla="*/ 0 h 1858640"/>
              <a:gd name="connsiteX6" fmla="*/ 2923172 w 4072487"/>
              <a:gd name="connsiteY6" fmla="*/ 1469427 h 1858640"/>
              <a:gd name="connsiteX7" fmla="*/ 4072487 w 4072487"/>
              <a:gd name="connsiteY7" fmla="*/ 1469255 h 1858640"/>
              <a:gd name="connsiteX8" fmla="*/ 4064834 w 4072487"/>
              <a:gd name="connsiteY8" fmla="*/ 1858640 h 1858640"/>
              <a:gd name="connsiteX0" fmla="*/ 4072401 w 4080054"/>
              <a:gd name="connsiteY0" fmla="*/ 1863182 h 1863182"/>
              <a:gd name="connsiteX1" fmla="*/ 2918606 w 4080054"/>
              <a:gd name="connsiteY1" fmla="*/ 1855614 h 1863182"/>
              <a:gd name="connsiteX2" fmla="*/ 1157524 w 4080054"/>
              <a:gd name="connsiteY2" fmla="*/ 1844263 h 1863182"/>
              <a:gd name="connsiteX3" fmla="*/ 17711 w 4080054"/>
              <a:gd name="connsiteY3" fmla="*/ 1838620 h 1863182"/>
              <a:gd name="connsiteX4" fmla="*/ 175 w 4080054"/>
              <a:gd name="connsiteY4" fmla="*/ 0 h 1863182"/>
              <a:gd name="connsiteX5" fmla="*/ 1166618 w 4080054"/>
              <a:gd name="connsiteY5" fmla="*/ 4542 h 1863182"/>
              <a:gd name="connsiteX6" fmla="*/ 2930739 w 4080054"/>
              <a:gd name="connsiteY6" fmla="*/ 1473969 h 1863182"/>
              <a:gd name="connsiteX7" fmla="*/ 4080054 w 4080054"/>
              <a:gd name="connsiteY7" fmla="*/ 1473797 h 1863182"/>
              <a:gd name="connsiteX8" fmla="*/ 4072401 w 4080054"/>
              <a:gd name="connsiteY8" fmla="*/ 1863182 h 1863182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11323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2930739 w 4080054"/>
              <a:gd name="connsiteY6" fmla="*/ 1485292 h 1874505"/>
              <a:gd name="connsiteX7" fmla="*/ 4080054 w 4080054"/>
              <a:gd name="connsiteY7" fmla="*/ 1485120 h 1874505"/>
              <a:gd name="connsiteX8" fmla="*/ 4072401 w 4080054"/>
              <a:gd name="connsiteY8" fmla="*/ 1874505 h 1874505"/>
              <a:gd name="connsiteX0" fmla="*/ 4072401 w 4080054"/>
              <a:gd name="connsiteY0" fmla="*/ 1874505 h 1874505"/>
              <a:gd name="connsiteX1" fmla="*/ 2918606 w 4080054"/>
              <a:gd name="connsiteY1" fmla="*/ 1866937 h 1874505"/>
              <a:gd name="connsiteX2" fmla="*/ 1157524 w 4080054"/>
              <a:gd name="connsiteY2" fmla="*/ 1855586 h 1874505"/>
              <a:gd name="connsiteX3" fmla="*/ 17711 w 4080054"/>
              <a:gd name="connsiteY3" fmla="*/ 1849943 h 1874505"/>
              <a:gd name="connsiteX4" fmla="*/ 175 w 4080054"/>
              <a:gd name="connsiteY4" fmla="*/ 746 h 1874505"/>
              <a:gd name="connsiteX5" fmla="*/ 1166618 w 4080054"/>
              <a:gd name="connsiteY5" fmla="*/ 0 h 1874505"/>
              <a:gd name="connsiteX6" fmla="*/ 4080054 w 4080054"/>
              <a:gd name="connsiteY6" fmla="*/ 1485120 h 1874505"/>
              <a:gd name="connsiteX7" fmla="*/ 4072401 w 4080054"/>
              <a:gd name="connsiteY7" fmla="*/ 1874505 h 1874505"/>
              <a:gd name="connsiteX0" fmla="*/ 4072401 w 4080054"/>
              <a:gd name="connsiteY0" fmla="*/ 1874505 h 1874505"/>
              <a:gd name="connsiteX1" fmla="*/ 1157524 w 4080054"/>
              <a:gd name="connsiteY1" fmla="*/ 1855586 h 1874505"/>
              <a:gd name="connsiteX2" fmla="*/ 17711 w 4080054"/>
              <a:gd name="connsiteY2" fmla="*/ 1849943 h 1874505"/>
              <a:gd name="connsiteX3" fmla="*/ 175 w 4080054"/>
              <a:gd name="connsiteY3" fmla="*/ 746 h 1874505"/>
              <a:gd name="connsiteX4" fmla="*/ 1166618 w 4080054"/>
              <a:gd name="connsiteY4" fmla="*/ 0 h 1874505"/>
              <a:gd name="connsiteX5" fmla="*/ 4080054 w 4080054"/>
              <a:gd name="connsiteY5" fmla="*/ 1485120 h 1874505"/>
              <a:gd name="connsiteX6" fmla="*/ 4072401 w 4080054"/>
              <a:gd name="connsiteY6" fmla="*/ 1874505 h 1874505"/>
              <a:gd name="connsiteX0" fmla="*/ 4072401 w 4072401"/>
              <a:gd name="connsiteY0" fmla="*/ 1874505 h 1874505"/>
              <a:gd name="connsiteX1" fmla="*/ 1157524 w 4072401"/>
              <a:gd name="connsiteY1" fmla="*/ 1855586 h 1874505"/>
              <a:gd name="connsiteX2" fmla="*/ 17711 w 4072401"/>
              <a:gd name="connsiteY2" fmla="*/ 1849943 h 1874505"/>
              <a:gd name="connsiteX3" fmla="*/ 175 w 4072401"/>
              <a:gd name="connsiteY3" fmla="*/ 746 h 1874505"/>
              <a:gd name="connsiteX4" fmla="*/ 1166618 w 4072401"/>
              <a:gd name="connsiteY4" fmla="*/ 0 h 1874505"/>
              <a:gd name="connsiteX5" fmla="*/ 4072401 w 4072401"/>
              <a:gd name="connsiteY5" fmla="*/ 1874505 h 1874505"/>
              <a:gd name="connsiteX0" fmla="*/ 1166618 w 1166618"/>
              <a:gd name="connsiteY0" fmla="*/ 0 h 1855586"/>
              <a:gd name="connsiteX1" fmla="*/ 1157524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  <a:gd name="connsiteX0" fmla="*/ 1166618 w 1180796"/>
              <a:gd name="connsiteY0" fmla="*/ 0 h 1860106"/>
              <a:gd name="connsiteX1" fmla="*/ 1180482 w 1180796"/>
              <a:gd name="connsiteY1" fmla="*/ 1860106 h 1860106"/>
              <a:gd name="connsiteX2" fmla="*/ 17711 w 1180796"/>
              <a:gd name="connsiteY2" fmla="*/ 1849943 h 1860106"/>
              <a:gd name="connsiteX3" fmla="*/ 175 w 1180796"/>
              <a:gd name="connsiteY3" fmla="*/ 746 h 1860106"/>
              <a:gd name="connsiteX4" fmla="*/ 1166618 w 1180796"/>
              <a:gd name="connsiteY4" fmla="*/ 0 h 1860106"/>
              <a:gd name="connsiteX0" fmla="*/ 1166618 w 1166618"/>
              <a:gd name="connsiteY0" fmla="*/ 0 h 1855586"/>
              <a:gd name="connsiteX1" fmla="*/ 1165177 w 1166618"/>
              <a:gd name="connsiteY1" fmla="*/ 1855586 h 1855586"/>
              <a:gd name="connsiteX2" fmla="*/ 17711 w 1166618"/>
              <a:gd name="connsiteY2" fmla="*/ 1849943 h 1855586"/>
              <a:gd name="connsiteX3" fmla="*/ 175 w 1166618"/>
              <a:gd name="connsiteY3" fmla="*/ 746 h 1855586"/>
              <a:gd name="connsiteX4" fmla="*/ 1166618 w 1166618"/>
              <a:gd name="connsiteY4" fmla="*/ 0 h 18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618" h="1855586">
                <a:moveTo>
                  <a:pt x="1166618" y="0"/>
                </a:moveTo>
                <a:cubicBezTo>
                  <a:pt x="1163587" y="618529"/>
                  <a:pt x="1168208" y="1237057"/>
                  <a:pt x="1165177" y="1855586"/>
                </a:cubicBezTo>
                <a:lnTo>
                  <a:pt x="17711" y="1849943"/>
                </a:lnTo>
                <a:cubicBezTo>
                  <a:pt x="20072" y="1543337"/>
                  <a:pt x="-2186" y="307352"/>
                  <a:pt x="175" y="746"/>
                </a:cubicBezTo>
                <a:lnTo>
                  <a:pt x="1166618" y="0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림체 Regular" panose="020B0503000000000000" pitchFamily="50" charset="-127"/>
              <a:ea typeface="한림체 Regular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07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6394</TotalTime>
  <Words>1218</Words>
  <Application>Microsoft Office PowerPoint</Application>
  <PresentationFormat>와이드스크린</PresentationFormat>
  <Paragraphs>192</Paragraphs>
  <Slides>15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4" baseType="lpstr">
      <vt:lpstr>Helvetica Neue</vt:lpstr>
      <vt:lpstr>나눔고딕</vt:lpstr>
      <vt:lpstr>맑은 고딕</vt:lpstr>
      <vt:lpstr>한림고딕체 Regular</vt:lpstr>
      <vt:lpstr>한림체 Bold</vt:lpstr>
      <vt:lpstr>한림체 Regular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 ryeong</dc:creator>
  <cp:lastModifiedBy>hallym</cp:lastModifiedBy>
  <cp:revision>292</cp:revision>
  <cp:lastPrinted>2021-05-27T04:04:33Z</cp:lastPrinted>
  <dcterms:created xsi:type="dcterms:W3CDTF">2019-07-23T05:46:52Z</dcterms:created>
  <dcterms:modified xsi:type="dcterms:W3CDTF">2023-08-31T07:10:42Z</dcterms:modified>
</cp:coreProperties>
</file>